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jpg" ContentType="image/jpeg"/>
  <Default Extension="png" ContentType="image/png"/>
  <Default Extension="svg" ContentType="image/svg+xml"/>
  <Default Extension="wdp" ContentType="image/vnd.ms-photo"/>
  <Default Extension="emf" ContentType="image/x-emf"/>
  <Default Extension="jfif" ContentType="image/jpe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35.xml" ContentType="application/vnd.openxmlformats-officedocument.presentationml.slideLayout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21.xml" ContentType="application/vnd.openxmlformats-officedocument.presentationml.slide+xml"/>
  <Override PartName="/ppt/slideLayouts/slideLayout58.xml" ContentType="application/vnd.openxmlformats-officedocument.presentationml.slideLayout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Layouts/slideLayout36.xml" ContentType="application/vnd.openxmlformats-officedocument.presentationml.slideLayout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96" r:id="rId4"/>
    <p:sldMasterId id="2147483710" r:id="rId5"/>
  </p:sldMasterIdLst>
  <p:notesMasterIdLst>
    <p:notesMasterId r:id="rId32"/>
  </p:notesMasterIdLst>
  <p:sldIdLst>
    <p:sldId id="284" r:id="rId6"/>
    <p:sldId id="319" r:id="rId7"/>
    <p:sldId id="314" r:id="rId8"/>
    <p:sldId id="317" r:id="rId9"/>
    <p:sldId id="318" r:id="rId10"/>
    <p:sldId id="313" r:id="rId11"/>
    <p:sldId id="285" r:id="rId12"/>
    <p:sldId id="256" r:id="rId13"/>
    <p:sldId id="287" r:id="rId14"/>
    <p:sldId id="288" r:id="rId15"/>
    <p:sldId id="289" r:id="rId16"/>
    <p:sldId id="290" r:id="rId17"/>
    <p:sldId id="320" r:id="rId18"/>
    <p:sldId id="260" r:id="rId19"/>
    <p:sldId id="322" r:id="rId20"/>
    <p:sldId id="327" r:id="rId21"/>
    <p:sldId id="328" r:id="rId22"/>
    <p:sldId id="263" r:id="rId23"/>
    <p:sldId id="324" r:id="rId24"/>
    <p:sldId id="325" r:id="rId25"/>
    <p:sldId id="267" r:id="rId26"/>
    <p:sldId id="268" r:id="rId27"/>
    <p:sldId id="326" r:id="rId28"/>
    <p:sldId id="269" r:id="rId29"/>
    <p:sldId id="270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1C95"/>
    <a:srgbClr val="20081D"/>
    <a:srgbClr val="1F071F"/>
    <a:srgbClr val="470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0"/>
    <p:restoredTop sz="94694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8.xml" Id="rId13" /><Relationship Type="http://schemas.openxmlformats.org/officeDocument/2006/relationships/slide" Target="/ppt/slides/slide13.xml" Id="rId18" /><Relationship Type="http://schemas.openxmlformats.org/officeDocument/2006/relationships/slide" Target="/ppt/slides/slide21.xml" Id="rId26" /><Relationship Type="http://schemas.openxmlformats.org/officeDocument/2006/relationships/slideMaster" Target="/ppt/slideMasters/slideMaster3.xml" Id="rId3" /><Relationship Type="http://schemas.openxmlformats.org/officeDocument/2006/relationships/slide" Target="/ppt/slides/slide16.xml" Id="rId21" /><Relationship Type="http://schemas.openxmlformats.org/officeDocument/2006/relationships/viewProps" Target="/ppt/viewProps.xml" Id="rId34" /><Relationship Type="http://schemas.openxmlformats.org/officeDocument/2006/relationships/slide" Target="/ppt/slides/slide2.xml" Id="rId7" /><Relationship Type="http://schemas.openxmlformats.org/officeDocument/2006/relationships/slide" Target="/ppt/slides/slide7.xml" Id="rId12" /><Relationship Type="http://schemas.openxmlformats.org/officeDocument/2006/relationships/slide" Target="/ppt/slides/slide12.xml" Id="rId17" /><Relationship Type="http://schemas.openxmlformats.org/officeDocument/2006/relationships/slide" Target="/ppt/slides/slide20.xml" Id="rId25" /><Relationship Type="http://schemas.openxmlformats.org/officeDocument/2006/relationships/presProps" Target="/ppt/presProps.xml" Id="rId33" /><Relationship Type="http://schemas.openxmlformats.org/officeDocument/2006/relationships/slideMaster" Target="/ppt/slideMasters/slideMaster2.xml" Id="rId2" /><Relationship Type="http://schemas.openxmlformats.org/officeDocument/2006/relationships/slide" Target="/ppt/slides/slide11.xml" Id="rId16" /><Relationship Type="http://schemas.openxmlformats.org/officeDocument/2006/relationships/slide" Target="/ppt/slides/slide15.xml" Id="rId20" /><Relationship Type="http://schemas.openxmlformats.org/officeDocument/2006/relationships/slide" Target="/ppt/slides/slide24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6" /><Relationship Type="http://schemas.openxmlformats.org/officeDocument/2006/relationships/slide" Target="/ppt/slides/slide6.xml" Id="rId11" /><Relationship Type="http://schemas.openxmlformats.org/officeDocument/2006/relationships/slide" Target="/ppt/slides/slide19.xml" Id="rId24" /><Relationship Type="http://schemas.openxmlformats.org/officeDocument/2006/relationships/notesMaster" Target="/ppt/notesMasters/notesMaster1.xml" Id="rId32" /><Relationship Type="http://schemas.openxmlformats.org/officeDocument/2006/relationships/slideMaster" Target="/ppt/slideMasters/slideMaster5.xml" Id="rId5" /><Relationship Type="http://schemas.openxmlformats.org/officeDocument/2006/relationships/slide" Target="/ppt/slides/slide10.xml" Id="rId15" /><Relationship Type="http://schemas.openxmlformats.org/officeDocument/2006/relationships/slide" Target="/ppt/slides/slide18.xml" Id="rId23" /><Relationship Type="http://schemas.openxmlformats.org/officeDocument/2006/relationships/slide" Target="/ppt/slides/slide23.xml" Id="rId28" /><Relationship Type="http://schemas.openxmlformats.org/officeDocument/2006/relationships/tableStyles" Target="/ppt/tableStyles.xml" Id="rId36" /><Relationship Type="http://schemas.openxmlformats.org/officeDocument/2006/relationships/slide" Target="/ppt/slides/slide5.xml" Id="rId10" /><Relationship Type="http://schemas.openxmlformats.org/officeDocument/2006/relationships/slide" Target="/ppt/slides/slide14.xml" Id="rId19" /><Relationship Type="http://schemas.openxmlformats.org/officeDocument/2006/relationships/slide" Target="/ppt/slides/slide26.xml" Id="rId31" /><Relationship Type="http://schemas.openxmlformats.org/officeDocument/2006/relationships/slideMaster" Target="/ppt/slideMasters/slideMaster4.xml" Id="rId4" /><Relationship Type="http://schemas.openxmlformats.org/officeDocument/2006/relationships/slide" Target="/ppt/slides/slide4.xml" Id="rId9" /><Relationship Type="http://schemas.openxmlformats.org/officeDocument/2006/relationships/slide" Target="/ppt/slides/slide9.xml" Id="rId14" /><Relationship Type="http://schemas.openxmlformats.org/officeDocument/2006/relationships/slide" Target="/ppt/slides/slide17.xml" Id="rId22" /><Relationship Type="http://schemas.openxmlformats.org/officeDocument/2006/relationships/slide" Target="/ppt/slides/slide22.xml" Id="rId27" /><Relationship Type="http://schemas.openxmlformats.org/officeDocument/2006/relationships/slide" Target="/ppt/slides/slide25.xml" Id="rId30" /><Relationship Type="http://schemas.openxmlformats.org/officeDocument/2006/relationships/theme" Target="/ppt/theme/theme1.xml" Id="rId35" /><Relationship Type="http://schemas.openxmlformats.org/officeDocument/2006/relationships/slide" Target="/ppt/slides/slide3.xml" Id="rId8" /></Relationships>
</file>

<file path=ppt/diagrams/_rels/data1.xml.rels>&#65279;<?xml version="1.0" encoding="utf-8"?><Relationships xmlns="http://schemas.openxmlformats.org/package/2006/relationships"><Relationship Type="http://schemas.openxmlformats.org/officeDocument/2006/relationships/image" Target="/ppt/media/image31.svg" Id="rId8" /><Relationship Type="http://schemas.openxmlformats.org/officeDocument/2006/relationships/image" Target="/ppt/media/image26.png" Id="rId3" /><Relationship Type="http://schemas.openxmlformats.org/officeDocument/2006/relationships/image" Target="/ppt/media/image30.png" Id="rId7" /><Relationship Type="http://schemas.openxmlformats.org/officeDocument/2006/relationships/image" Target="/ppt/media/image35.svg" Id="rId12" /><Relationship Type="http://schemas.openxmlformats.org/officeDocument/2006/relationships/image" Target="/ppt/media/image25.svg" Id="rId2" /><Relationship Type="http://schemas.openxmlformats.org/officeDocument/2006/relationships/image" Target="/ppt/media/image24.png" Id="rId1" /><Relationship Type="http://schemas.openxmlformats.org/officeDocument/2006/relationships/image" Target="/ppt/media/image29.svg" Id="rId6" /><Relationship Type="http://schemas.openxmlformats.org/officeDocument/2006/relationships/image" Target="/ppt/media/image34.png" Id="rId11" /><Relationship Type="http://schemas.openxmlformats.org/officeDocument/2006/relationships/image" Target="/ppt/media/image28.png" Id="rId5" /><Relationship Type="http://schemas.openxmlformats.org/officeDocument/2006/relationships/image" Target="/ppt/media/image33.svg" Id="rId10" /><Relationship Type="http://schemas.openxmlformats.org/officeDocument/2006/relationships/image" Target="/ppt/media/image27.svg" Id="rId4" /><Relationship Type="http://schemas.openxmlformats.org/officeDocument/2006/relationships/image" Target="/ppt/media/image32.png" Id="rId9" /></Relationships>
</file>

<file path=ppt/diagrams/_rels/drawing1.xml.rels>&#65279;<?xml version="1.0" encoding="utf-8"?><Relationships xmlns="http://schemas.openxmlformats.org/package/2006/relationships"><Relationship Type="http://schemas.openxmlformats.org/officeDocument/2006/relationships/image" Target="/ppt/media/image31.svg" Id="rId8" /><Relationship Type="http://schemas.openxmlformats.org/officeDocument/2006/relationships/image" Target="/ppt/media/image26.png" Id="rId3" /><Relationship Type="http://schemas.openxmlformats.org/officeDocument/2006/relationships/image" Target="/ppt/media/image30.png" Id="rId7" /><Relationship Type="http://schemas.openxmlformats.org/officeDocument/2006/relationships/image" Target="/ppt/media/image35.svg" Id="rId12" /><Relationship Type="http://schemas.openxmlformats.org/officeDocument/2006/relationships/image" Target="/ppt/media/image25.svg" Id="rId2" /><Relationship Type="http://schemas.openxmlformats.org/officeDocument/2006/relationships/image" Target="/ppt/media/image24.png" Id="rId1" /><Relationship Type="http://schemas.openxmlformats.org/officeDocument/2006/relationships/image" Target="/ppt/media/image29.svg" Id="rId6" /><Relationship Type="http://schemas.openxmlformats.org/officeDocument/2006/relationships/image" Target="/ppt/media/image34.png" Id="rId11" /><Relationship Type="http://schemas.openxmlformats.org/officeDocument/2006/relationships/image" Target="/ppt/media/image28.png" Id="rId5" /><Relationship Type="http://schemas.openxmlformats.org/officeDocument/2006/relationships/image" Target="/ppt/media/image33.svg" Id="rId10" /><Relationship Type="http://schemas.openxmlformats.org/officeDocument/2006/relationships/image" Target="/ppt/media/image27.svg" Id="rId4" /><Relationship Type="http://schemas.openxmlformats.org/officeDocument/2006/relationships/image" Target="/ppt/media/image32.png" Id="rId9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853BF-E9AF-410B-9494-B998820577D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147EFC-32CD-401A-99EC-57FD43F422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Before starting to my project, it's important to know why the IT Security team exists.</a:t>
          </a:r>
          <a:endParaRPr lang="en-US" dirty="0"/>
        </a:p>
      </dgm:t>
    </dgm:pt>
    <dgm:pt modelId="{0055E990-8CA4-45DF-B99E-E27EF05B5005}" type="parTrans" cxnId="{4A445290-C9DE-4F49-8FCD-245EE0CD96C4}">
      <dgm:prSet/>
      <dgm:spPr/>
      <dgm:t>
        <a:bodyPr/>
        <a:lstStyle/>
        <a:p>
          <a:endParaRPr lang="en-US"/>
        </a:p>
      </dgm:t>
    </dgm:pt>
    <dgm:pt modelId="{270BCAFA-BC45-4BCF-912E-271C1947FEAB}" type="sibTrans" cxnId="{4A445290-C9DE-4F49-8FCD-245EE0CD96C4}">
      <dgm:prSet/>
      <dgm:spPr/>
      <dgm:t>
        <a:bodyPr/>
        <a:lstStyle/>
        <a:p>
          <a:endParaRPr lang="en-US"/>
        </a:p>
      </dgm:t>
    </dgm:pt>
    <dgm:pt modelId="{0A8759E2-D081-4F3B-B81B-ADDDA88C3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/>
            <a:t>Gentherm</a:t>
          </a:r>
          <a:r>
            <a:rPr lang="en-US" b="1" dirty="0"/>
            <a:t> is a global organization made up of many departments. </a:t>
          </a:r>
          <a:br>
            <a:rPr lang="en-US" b="1"/>
          </a:br>
          <a:r>
            <a:rPr lang="en-US" b="1"/>
            <a:t>From HR to Engineering</a:t>
          </a:r>
          <a:endParaRPr lang="en-US" dirty="0"/>
        </a:p>
      </dgm:t>
    </dgm:pt>
    <dgm:pt modelId="{72A2B30E-E01E-4A8E-99CE-B4B552FA13B3}" type="parTrans" cxnId="{E6D218CB-A55F-4FB0-841F-14663791B653}">
      <dgm:prSet/>
      <dgm:spPr/>
      <dgm:t>
        <a:bodyPr/>
        <a:lstStyle/>
        <a:p>
          <a:endParaRPr lang="en-US"/>
        </a:p>
      </dgm:t>
    </dgm:pt>
    <dgm:pt modelId="{FBF1F353-815F-49F2-9B0A-7BEC54233865}" type="sibTrans" cxnId="{E6D218CB-A55F-4FB0-841F-14663791B653}">
      <dgm:prSet/>
      <dgm:spPr/>
      <dgm:t>
        <a:bodyPr/>
        <a:lstStyle/>
        <a:p>
          <a:endParaRPr lang="en-US"/>
        </a:p>
      </dgm:t>
    </dgm:pt>
    <dgm:pt modelId="{493ECE5B-7BAA-4D32-B855-EB6ED93937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Uses digital devices like Laptops, desktops, and more.</a:t>
          </a:r>
          <a:endParaRPr lang="en-US" dirty="0"/>
        </a:p>
      </dgm:t>
    </dgm:pt>
    <dgm:pt modelId="{CE52E4FC-C36F-4C40-B666-11504EF1BC50}" type="parTrans" cxnId="{9BB4DE12-B47E-4198-B9A5-CA30D32AC38D}">
      <dgm:prSet/>
      <dgm:spPr/>
      <dgm:t>
        <a:bodyPr/>
        <a:lstStyle/>
        <a:p>
          <a:endParaRPr lang="en-US"/>
        </a:p>
      </dgm:t>
    </dgm:pt>
    <dgm:pt modelId="{0733269A-E67A-488D-9BBD-E1B1B3D84EDF}" type="sibTrans" cxnId="{9BB4DE12-B47E-4198-B9A5-CA30D32AC38D}">
      <dgm:prSet/>
      <dgm:spPr/>
      <dgm:t>
        <a:bodyPr/>
        <a:lstStyle/>
        <a:p>
          <a:endParaRPr lang="en-US"/>
        </a:p>
      </dgm:t>
    </dgm:pt>
    <dgm:pt modelId="{07C4269C-5C6C-4C04-A1ED-38E40816D3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These devices are not just tools — they hold valuable data:</a:t>
          </a:r>
          <a:br>
            <a:rPr lang="en-US" b="1" dirty="0"/>
          </a:br>
          <a:r>
            <a:rPr lang="en-US" b="1" dirty="0"/>
            <a:t>employee records, product designs, financial reports, factory controls, and more.</a:t>
          </a:r>
          <a:endParaRPr lang="en-US" dirty="0"/>
        </a:p>
      </dgm:t>
    </dgm:pt>
    <dgm:pt modelId="{73441484-DD5E-4055-9D4D-C9ECE08318DE}" type="parTrans" cxnId="{AC17C091-A809-4F04-B6CC-AD67AB99EFDA}">
      <dgm:prSet/>
      <dgm:spPr/>
      <dgm:t>
        <a:bodyPr/>
        <a:lstStyle/>
        <a:p>
          <a:endParaRPr lang="en-US"/>
        </a:p>
      </dgm:t>
    </dgm:pt>
    <dgm:pt modelId="{3AA4BC0A-F55B-434C-B26B-C24E60334732}" type="sibTrans" cxnId="{AC17C091-A809-4F04-B6CC-AD67AB99EFDA}">
      <dgm:prSet/>
      <dgm:spPr/>
      <dgm:t>
        <a:bodyPr/>
        <a:lstStyle/>
        <a:p>
          <a:endParaRPr lang="en-US"/>
        </a:p>
      </dgm:t>
    </dgm:pt>
    <dgm:pt modelId="{A1142912-0190-467E-B1FB-7AD9C01EAA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That’s why securing every device means securing the organization.</a:t>
          </a:r>
          <a:endParaRPr lang="en-US"/>
        </a:p>
      </dgm:t>
    </dgm:pt>
    <dgm:pt modelId="{70130A9A-2B9C-44D0-A36F-C54A5F4B72E5}" type="parTrans" cxnId="{1E70D5E0-EA7E-43F2-B249-09A435901CF3}">
      <dgm:prSet/>
      <dgm:spPr/>
      <dgm:t>
        <a:bodyPr/>
        <a:lstStyle/>
        <a:p>
          <a:endParaRPr lang="en-US"/>
        </a:p>
      </dgm:t>
    </dgm:pt>
    <dgm:pt modelId="{1D93AB5E-5F49-42A7-B1B4-81EA52F3F202}" type="sibTrans" cxnId="{1E70D5E0-EA7E-43F2-B249-09A435901CF3}">
      <dgm:prSet/>
      <dgm:spPr/>
      <dgm:t>
        <a:bodyPr/>
        <a:lstStyle/>
        <a:p>
          <a:endParaRPr lang="en-US"/>
        </a:p>
      </dgm:t>
    </dgm:pt>
    <dgm:pt modelId="{FD91313B-C80A-4F8D-B9EB-342EEAFB5D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IT Security acts as the wall  silently protecting our devices, data and People.</a:t>
          </a:r>
          <a:endParaRPr lang="en-US" dirty="0"/>
        </a:p>
      </dgm:t>
    </dgm:pt>
    <dgm:pt modelId="{2E9E404F-9998-4B4F-A09D-3F8257DA7F39}" type="parTrans" cxnId="{87F100EB-E4C4-4C7C-AC2C-F168A6DF09A3}">
      <dgm:prSet/>
      <dgm:spPr/>
      <dgm:t>
        <a:bodyPr/>
        <a:lstStyle/>
        <a:p>
          <a:endParaRPr lang="en-US"/>
        </a:p>
      </dgm:t>
    </dgm:pt>
    <dgm:pt modelId="{7A6C2D31-19BE-48F8-8B0C-B4EB6B15BAA6}" type="sibTrans" cxnId="{87F100EB-E4C4-4C7C-AC2C-F168A6DF09A3}">
      <dgm:prSet/>
      <dgm:spPr/>
      <dgm:t>
        <a:bodyPr/>
        <a:lstStyle/>
        <a:p>
          <a:endParaRPr lang="en-US"/>
        </a:p>
      </dgm:t>
    </dgm:pt>
    <dgm:pt modelId="{89AE3D8D-BE1E-4D6D-909A-F3A5FD9EC175}" type="pres">
      <dgm:prSet presAssocID="{588853BF-E9AF-410B-9494-B998820577D8}" presName="root" presStyleCnt="0">
        <dgm:presLayoutVars>
          <dgm:dir/>
          <dgm:resizeHandles val="exact"/>
        </dgm:presLayoutVars>
      </dgm:prSet>
      <dgm:spPr/>
    </dgm:pt>
    <dgm:pt modelId="{06E48210-0F78-4F22-90D2-5B2D9C8C380B}" type="pres">
      <dgm:prSet presAssocID="{7E147EFC-32CD-401A-99EC-57FD43F422D9}" presName="compNode" presStyleCnt="0"/>
      <dgm:spPr/>
    </dgm:pt>
    <dgm:pt modelId="{270739E0-1384-41D7-9F0C-DEC8706197AA}" type="pres">
      <dgm:prSet presAssocID="{7E147EFC-32CD-401A-99EC-57FD43F422D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267C5A2-DFC3-4C81-8839-5F39C15CEE56}" type="pres">
      <dgm:prSet presAssocID="{7E147EFC-32CD-401A-99EC-57FD43F422D9}" presName="spaceRect" presStyleCnt="0"/>
      <dgm:spPr/>
    </dgm:pt>
    <dgm:pt modelId="{035E0B87-FBAA-40D1-B0F9-1CFF5AACCFA1}" type="pres">
      <dgm:prSet presAssocID="{7E147EFC-32CD-401A-99EC-57FD43F422D9}" presName="textRect" presStyleLbl="revTx" presStyleIdx="0" presStyleCnt="6">
        <dgm:presLayoutVars>
          <dgm:chMax val="1"/>
          <dgm:chPref val="1"/>
        </dgm:presLayoutVars>
      </dgm:prSet>
      <dgm:spPr/>
    </dgm:pt>
    <dgm:pt modelId="{B138CD1A-CA4A-4A9C-B83F-9619352D8C72}" type="pres">
      <dgm:prSet presAssocID="{270BCAFA-BC45-4BCF-912E-271C1947FEAB}" presName="sibTrans" presStyleCnt="0"/>
      <dgm:spPr/>
    </dgm:pt>
    <dgm:pt modelId="{E74D35D9-DFD4-4F0F-A2E3-BF437FF688FE}" type="pres">
      <dgm:prSet presAssocID="{0A8759E2-D081-4F3B-B81B-ADDDA88C3F11}" presName="compNode" presStyleCnt="0"/>
      <dgm:spPr/>
    </dgm:pt>
    <dgm:pt modelId="{A339EB75-C2A1-4B0C-8F14-463B21BB3056}" type="pres">
      <dgm:prSet presAssocID="{0A8759E2-D081-4F3B-B81B-ADDDA88C3F1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9B664702-155F-4ABA-B41D-A6B10FE96ADE}" type="pres">
      <dgm:prSet presAssocID="{0A8759E2-D081-4F3B-B81B-ADDDA88C3F11}" presName="spaceRect" presStyleCnt="0"/>
      <dgm:spPr/>
    </dgm:pt>
    <dgm:pt modelId="{09EC9E6F-771E-4F43-B93B-C185D98F2283}" type="pres">
      <dgm:prSet presAssocID="{0A8759E2-D081-4F3B-B81B-ADDDA88C3F11}" presName="textRect" presStyleLbl="revTx" presStyleIdx="1" presStyleCnt="6">
        <dgm:presLayoutVars>
          <dgm:chMax val="1"/>
          <dgm:chPref val="1"/>
        </dgm:presLayoutVars>
      </dgm:prSet>
      <dgm:spPr/>
    </dgm:pt>
    <dgm:pt modelId="{E489F991-FADD-4FAA-B92C-F38E6DDB82E0}" type="pres">
      <dgm:prSet presAssocID="{FBF1F353-815F-49F2-9B0A-7BEC54233865}" presName="sibTrans" presStyleCnt="0"/>
      <dgm:spPr/>
    </dgm:pt>
    <dgm:pt modelId="{4355F7A4-35B3-4516-9F67-D1F5AB4EAE34}" type="pres">
      <dgm:prSet presAssocID="{493ECE5B-7BAA-4D32-B855-EB6ED9393749}" presName="compNode" presStyleCnt="0"/>
      <dgm:spPr/>
    </dgm:pt>
    <dgm:pt modelId="{E1674528-B148-4F85-A8C9-94D6C27D82BF}" type="pres">
      <dgm:prSet presAssocID="{493ECE5B-7BAA-4D32-B855-EB6ED939374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5BC7A79-CD3E-40CB-9A7E-3C3CBBAA86CE}" type="pres">
      <dgm:prSet presAssocID="{493ECE5B-7BAA-4D32-B855-EB6ED9393749}" presName="spaceRect" presStyleCnt="0"/>
      <dgm:spPr/>
    </dgm:pt>
    <dgm:pt modelId="{FA761B26-1102-472A-AE3D-E4CBA05BDB45}" type="pres">
      <dgm:prSet presAssocID="{493ECE5B-7BAA-4D32-B855-EB6ED9393749}" presName="textRect" presStyleLbl="revTx" presStyleIdx="2" presStyleCnt="6">
        <dgm:presLayoutVars>
          <dgm:chMax val="1"/>
          <dgm:chPref val="1"/>
        </dgm:presLayoutVars>
      </dgm:prSet>
      <dgm:spPr/>
    </dgm:pt>
    <dgm:pt modelId="{29488C52-8555-4B25-AA4D-2C9C72566248}" type="pres">
      <dgm:prSet presAssocID="{0733269A-E67A-488D-9BBD-E1B1B3D84EDF}" presName="sibTrans" presStyleCnt="0"/>
      <dgm:spPr/>
    </dgm:pt>
    <dgm:pt modelId="{773549A1-4AFD-4C85-AC7A-E3FB7A7D9D77}" type="pres">
      <dgm:prSet presAssocID="{07C4269C-5C6C-4C04-A1ED-38E40816D3B9}" presName="compNode" presStyleCnt="0"/>
      <dgm:spPr/>
    </dgm:pt>
    <dgm:pt modelId="{1D96172E-AD92-4AA9-A6EE-A7976A3C9408}" type="pres">
      <dgm:prSet presAssocID="{07C4269C-5C6C-4C04-A1ED-38E40816D3B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52D25F7-2661-40B7-B6D1-E0EF48750A9C}" type="pres">
      <dgm:prSet presAssocID="{07C4269C-5C6C-4C04-A1ED-38E40816D3B9}" presName="spaceRect" presStyleCnt="0"/>
      <dgm:spPr/>
    </dgm:pt>
    <dgm:pt modelId="{33C35409-43E1-4494-BA0D-787D11B4FB7C}" type="pres">
      <dgm:prSet presAssocID="{07C4269C-5C6C-4C04-A1ED-38E40816D3B9}" presName="textRect" presStyleLbl="revTx" presStyleIdx="3" presStyleCnt="6" custScaleX="110042" custScaleY="135734">
        <dgm:presLayoutVars>
          <dgm:chMax val="1"/>
          <dgm:chPref val="1"/>
        </dgm:presLayoutVars>
      </dgm:prSet>
      <dgm:spPr/>
    </dgm:pt>
    <dgm:pt modelId="{AE7ADF4E-5086-4F17-8DBF-8E87166B0583}" type="pres">
      <dgm:prSet presAssocID="{3AA4BC0A-F55B-434C-B26B-C24E60334732}" presName="sibTrans" presStyleCnt="0"/>
      <dgm:spPr/>
    </dgm:pt>
    <dgm:pt modelId="{17E887DA-E9C3-4B25-8666-4B9826B82823}" type="pres">
      <dgm:prSet presAssocID="{A1142912-0190-467E-B1FB-7AD9C01EAA26}" presName="compNode" presStyleCnt="0"/>
      <dgm:spPr/>
    </dgm:pt>
    <dgm:pt modelId="{F5A7B077-C0D2-4C94-9291-7A46B2759243}" type="pres">
      <dgm:prSet presAssocID="{A1142912-0190-467E-B1FB-7AD9C01EAA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FE121F8-5B6A-4F88-90E1-41DFAD3B3179}" type="pres">
      <dgm:prSet presAssocID="{A1142912-0190-467E-B1FB-7AD9C01EAA26}" presName="spaceRect" presStyleCnt="0"/>
      <dgm:spPr/>
    </dgm:pt>
    <dgm:pt modelId="{B035E6DB-5A67-4115-87A7-AAE9E8F069D8}" type="pres">
      <dgm:prSet presAssocID="{A1142912-0190-467E-B1FB-7AD9C01EAA26}" presName="textRect" presStyleLbl="revTx" presStyleIdx="4" presStyleCnt="6">
        <dgm:presLayoutVars>
          <dgm:chMax val="1"/>
          <dgm:chPref val="1"/>
        </dgm:presLayoutVars>
      </dgm:prSet>
      <dgm:spPr/>
    </dgm:pt>
    <dgm:pt modelId="{3CD05928-D0FE-44C1-A791-9BEDA5E9DD65}" type="pres">
      <dgm:prSet presAssocID="{1D93AB5E-5F49-42A7-B1B4-81EA52F3F202}" presName="sibTrans" presStyleCnt="0"/>
      <dgm:spPr/>
    </dgm:pt>
    <dgm:pt modelId="{5E8E73B2-07E8-4AC5-9F77-7DD2FDEE842F}" type="pres">
      <dgm:prSet presAssocID="{FD91313B-C80A-4F8D-B9EB-342EEAFB5DA0}" presName="compNode" presStyleCnt="0"/>
      <dgm:spPr/>
    </dgm:pt>
    <dgm:pt modelId="{6508847D-E657-4ABF-A95C-D72781B538C1}" type="pres">
      <dgm:prSet presAssocID="{FD91313B-C80A-4F8D-B9EB-342EEAFB5DA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8126D575-7B93-4044-A50C-3DA783D354E0}" type="pres">
      <dgm:prSet presAssocID="{FD91313B-C80A-4F8D-B9EB-342EEAFB5DA0}" presName="spaceRect" presStyleCnt="0"/>
      <dgm:spPr/>
    </dgm:pt>
    <dgm:pt modelId="{7EC5B18E-A12F-48A7-86F3-68E569A43EE9}" type="pres">
      <dgm:prSet presAssocID="{FD91313B-C80A-4F8D-B9EB-342EEAFB5DA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C861309-CC27-8742-BEFC-C7E43D89F12C}" type="presOf" srcId="{0A8759E2-D081-4F3B-B81B-ADDDA88C3F11}" destId="{09EC9E6F-771E-4F43-B93B-C185D98F2283}" srcOrd="0" destOrd="0" presId="urn:microsoft.com/office/officeart/2018/2/layout/IconLabelList"/>
    <dgm:cxn modelId="{9BB4DE12-B47E-4198-B9A5-CA30D32AC38D}" srcId="{588853BF-E9AF-410B-9494-B998820577D8}" destId="{493ECE5B-7BAA-4D32-B855-EB6ED9393749}" srcOrd="2" destOrd="0" parTransId="{CE52E4FC-C36F-4C40-B666-11504EF1BC50}" sibTransId="{0733269A-E67A-488D-9BBD-E1B1B3D84EDF}"/>
    <dgm:cxn modelId="{60CB872B-A5C3-2943-AD41-F75FD92D78DF}" type="presOf" srcId="{FD91313B-C80A-4F8D-B9EB-342EEAFB5DA0}" destId="{7EC5B18E-A12F-48A7-86F3-68E569A43EE9}" srcOrd="0" destOrd="0" presId="urn:microsoft.com/office/officeart/2018/2/layout/IconLabelList"/>
    <dgm:cxn modelId="{F2C4B850-A5F6-6242-A9CD-34C52FC52CCD}" type="presOf" srcId="{588853BF-E9AF-410B-9494-B998820577D8}" destId="{89AE3D8D-BE1E-4D6D-909A-F3A5FD9EC175}" srcOrd="0" destOrd="0" presId="urn:microsoft.com/office/officeart/2018/2/layout/IconLabelList"/>
    <dgm:cxn modelId="{F128938B-2F14-1C41-AC9C-378C9510B24F}" type="presOf" srcId="{07C4269C-5C6C-4C04-A1ED-38E40816D3B9}" destId="{33C35409-43E1-4494-BA0D-787D11B4FB7C}" srcOrd="0" destOrd="0" presId="urn:microsoft.com/office/officeart/2018/2/layout/IconLabelList"/>
    <dgm:cxn modelId="{4A445290-C9DE-4F49-8FCD-245EE0CD96C4}" srcId="{588853BF-E9AF-410B-9494-B998820577D8}" destId="{7E147EFC-32CD-401A-99EC-57FD43F422D9}" srcOrd="0" destOrd="0" parTransId="{0055E990-8CA4-45DF-B99E-E27EF05B5005}" sibTransId="{270BCAFA-BC45-4BCF-912E-271C1947FEAB}"/>
    <dgm:cxn modelId="{AC17C091-A809-4F04-B6CC-AD67AB99EFDA}" srcId="{588853BF-E9AF-410B-9494-B998820577D8}" destId="{07C4269C-5C6C-4C04-A1ED-38E40816D3B9}" srcOrd="3" destOrd="0" parTransId="{73441484-DD5E-4055-9D4D-C9ECE08318DE}" sibTransId="{3AA4BC0A-F55B-434C-B26B-C24E60334732}"/>
    <dgm:cxn modelId="{A01AE49C-A170-D346-BA5E-D4302A6AD9CB}" type="presOf" srcId="{493ECE5B-7BAA-4D32-B855-EB6ED9393749}" destId="{FA761B26-1102-472A-AE3D-E4CBA05BDB45}" srcOrd="0" destOrd="0" presId="urn:microsoft.com/office/officeart/2018/2/layout/IconLabelList"/>
    <dgm:cxn modelId="{19A5DDA2-A549-BE4F-A8EE-BBB4CBFFE1DD}" type="presOf" srcId="{A1142912-0190-467E-B1FB-7AD9C01EAA26}" destId="{B035E6DB-5A67-4115-87A7-AAE9E8F069D8}" srcOrd="0" destOrd="0" presId="urn:microsoft.com/office/officeart/2018/2/layout/IconLabelList"/>
    <dgm:cxn modelId="{EAB05DA7-691B-BF42-AC88-2D700609CE73}" type="presOf" srcId="{7E147EFC-32CD-401A-99EC-57FD43F422D9}" destId="{035E0B87-FBAA-40D1-B0F9-1CFF5AACCFA1}" srcOrd="0" destOrd="0" presId="urn:microsoft.com/office/officeart/2018/2/layout/IconLabelList"/>
    <dgm:cxn modelId="{E6D218CB-A55F-4FB0-841F-14663791B653}" srcId="{588853BF-E9AF-410B-9494-B998820577D8}" destId="{0A8759E2-D081-4F3B-B81B-ADDDA88C3F11}" srcOrd="1" destOrd="0" parTransId="{72A2B30E-E01E-4A8E-99CE-B4B552FA13B3}" sibTransId="{FBF1F353-815F-49F2-9B0A-7BEC54233865}"/>
    <dgm:cxn modelId="{1E70D5E0-EA7E-43F2-B249-09A435901CF3}" srcId="{588853BF-E9AF-410B-9494-B998820577D8}" destId="{A1142912-0190-467E-B1FB-7AD9C01EAA26}" srcOrd="4" destOrd="0" parTransId="{70130A9A-2B9C-44D0-A36F-C54A5F4B72E5}" sibTransId="{1D93AB5E-5F49-42A7-B1B4-81EA52F3F202}"/>
    <dgm:cxn modelId="{87F100EB-E4C4-4C7C-AC2C-F168A6DF09A3}" srcId="{588853BF-E9AF-410B-9494-B998820577D8}" destId="{FD91313B-C80A-4F8D-B9EB-342EEAFB5DA0}" srcOrd="5" destOrd="0" parTransId="{2E9E404F-9998-4B4F-A09D-3F8257DA7F39}" sibTransId="{7A6C2D31-19BE-48F8-8B0C-B4EB6B15BAA6}"/>
    <dgm:cxn modelId="{8DB02E2C-7C60-364E-8295-699D759D0BB1}" type="presParOf" srcId="{89AE3D8D-BE1E-4D6D-909A-F3A5FD9EC175}" destId="{06E48210-0F78-4F22-90D2-5B2D9C8C380B}" srcOrd="0" destOrd="0" presId="urn:microsoft.com/office/officeart/2018/2/layout/IconLabelList"/>
    <dgm:cxn modelId="{BEDEB2EB-1195-D641-B7B3-2D09FB241141}" type="presParOf" srcId="{06E48210-0F78-4F22-90D2-5B2D9C8C380B}" destId="{270739E0-1384-41D7-9F0C-DEC8706197AA}" srcOrd="0" destOrd="0" presId="urn:microsoft.com/office/officeart/2018/2/layout/IconLabelList"/>
    <dgm:cxn modelId="{87BF7F5A-0BC7-ED4F-B353-26276F6F69A3}" type="presParOf" srcId="{06E48210-0F78-4F22-90D2-5B2D9C8C380B}" destId="{E267C5A2-DFC3-4C81-8839-5F39C15CEE56}" srcOrd="1" destOrd="0" presId="urn:microsoft.com/office/officeart/2018/2/layout/IconLabelList"/>
    <dgm:cxn modelId="{DF8DF46D-7DB7-0A4A-897F-50FF6F001A31}" type="presParOf" srcId="{06E48210-0F78-4F22-90D2-5B2D9C8C380B}" destId="{035E0B87-FBAA-40D1-B0F9-1CFF5AACCFA1}" srcOrd="2" destOrd="0" presId="urn:microsoft.com/office/officeart/2018/2/layout/IconLabelList"/>
    <dgm:cxn modelId="{860BF059-A821-DA44-92B4-F62AE5535D90}" type="presParOf" srcId="{89AE3D8D-BE1E-4D6D-909A-F3A5FD9EC175}" destId="{B138CD1A-CA4A-4A9C-B83F-9619352D8C72}" srcOrd="1" destOrd="0" presId="urn:microsoft.com/office/officeart/2018/2/layout/IconLabelList"/>
    <dgm:cxn modelId="{54991132-A603-3645-9FBB-8D767A0D0274}" type="presParOf" srcId="{89AE3D8D-BE1E-4D6D-909A-F3A5FD9EC175}" destId="{E74D35D9-DFD4-4F0F-A2E3-BF437FF688FE}" srcOrd="2" destOrd="0" presId="urn:microsoft.com/office/officeart/2018/2/layout/IconLabelList"/>
    <dgm:cxn modelId="{D2E295D5-9CF1-A540-A29A-A00B52312A04}" type="presParOf" srcId="{E74D35D9-DFD4-4F0F-A2E3-BF437FF688FE}" destId="{A339EB75-C2A1-4B0C-8F14-463B21BB3056}" srcOrd="0" destOrd="0" presId="urn:microsoft.com/office/officeart/2018/2/layout/IconLabelList"/>
    <dgm:cxn modelId="{D902B5F4-3D74-D54C-92C0-9A1B333B8010}" type="presParOf" srcId="{E74D35D9-DFD4-4F0F-A2E3-BF437FF688FE}" destId="{9B664702-155F-4ABA-B41D-A6B10FE96ADE}" srcOrd="1" destOrd="0" presId="urn:microsoft.com/office/officeart/2018/2/layout/IconLabelList"/>
    <dgm:cxn modelId="{01B0B4C4-7A31-C048-8D1F-7B57B8093F45}" type="presParOf" srcId="{E74D35D9-DFD4-4F0F-A2E3-BF437FF688FE}" destId="{09EC9E6F-771E-4F43-B93B-C185D98F2283}" srcOrd="2" destOrd="0" presId="urn:microsoft.com/office/officeart/2018/2/layout/IconLabelList"/>
    <dgm:cxn modelId="{B8EDD1B3-5DFB-2640-B417-326031DB3642}" type="presParOf" srcId="{89AE3D8D-BE1E-4D6D-909A-F3A5FD9EC175}" destId="{E489F991-FADD-4FAA-B92C-F38E6DDB82E0}" srcOrd="3" destOrd="0" presId="urn:microsoft.com/office/officeart/2018/2/layout/IconLabelList"/>
    <dgm:cxn modelId="{A4703DF4-7EF6-7040-94AF-827D16269C04}" type="presParOf" srcId="{89AE3D8D-BE1E-4D6D-909A-F3A5FD9EC175}" destId="{4355F7A4-35B3-4516-9F67-D1F5AB4EAE34}" srcOrd="4" destOrd="0" presId="urn:microsoft.com/office/officeart/2018/2/layout/IconLabelList"/>
    <dgm:cxn modelId="{E4985C97-3BFC-884D-BBF8-873E601836D1}" type="presParOf" srcId="{4355F7A4-35B3-4516-9F67-D1F5AB4EAE34}" destId="{E1674528-B148-4F85-A8C9-94D6C27D82BF}" srcOrd="0" destOrd="0" presId="urn:microsoft.com/office/officeart/2018/2/layout/IconLabelList"/>
    <dgm:cxn modelId="{CDA5CA1F-83A9-594E-A716-1A4722BAE0A0}" type="presParOf" srcId="{4355F7A4-35B3-4516-9F67-D1F5AB4EAE34}" destId="{F5BC7A79-CD3E-40CB-9A7E-3C3CBBAA86CE}" srcOrd="1" destOrd="0" presId="urn:microsoft.com/office/officeart/2018/2/layout/IconLabelList"/>
    <dgm:cxn modelId="{ADDFD6FC-9124-0241-A01B-4BA3A22CE8BD}" type="presParOf" srcId="{4355F7A4-35B3-4516-9F67-D1F5AB4EAE34}" destId="{FA761B26-1102-472A-AE3D-E4CBA05BDB45}" srcOrd="2" destOrd="0" presId="urn:microsoft.com/office/officeart/2018/2/layout/IconLabelList"/>
    <dgm:cxn modelId="{FD6064B9-A5ED-8043-A5A6-4122EFFE922D}" type="presParOf" srcId="{89AE3D8D-BE1E-4D6D-909A-F3A5FD9EC175}" destId="{29488C52-8555-4B25-AA4D-2C9C72566248}" srcOrd="5" destOrd="0" presId="urn:microsoft.com/office/officeart/2018/2/layout/IconLabelList"/>
    <dgm:cxn modelId="{9FE7854D-2ACE-2F46-A7EB-25EFC33FB5B3}" type="presParOf" srcId="{89AE3D8D-BE1E-4D6D-909A-F3A5FD9EC175}" destId="{773549A1-4AFD-4C85-AC7A-E3FB7A7D9D77}" srcOrd="6" destOrd="0" presId="urn:microsoft.com/office/officeart/2018/2/layout/IconLabelList"/>
    <dgm:cxn modelId="{8856E5FF-176D-C14E-B915-59AAECD4CB83}" type="presParOf" srcId="{773549A1-4AFD-4C85-AC7A-E3FB7A7D9D77}" destId="{1D96172E-AD92-4AA9-A6EE-A7976A3C9408}" srcOrd="0" destOrd="0" presId="urn:microsoft.com/office/officeart/2018/2/layout/IconLabelList"/>
    <dgm:cxn modelId="{00CD9140-36FE-824E-AF99-01EA23242A45}" type="presParOf" srcId="{773549A1-4AFD-4C85-AC7A-E3FB7A7D9D77}" destId="{052D25F7-2661-40B7-B6D1-E0EF48750A9C}" srcOrd="1" destOrd="0" presId="urn:microsoft.com/office/officeart/2018/2/layout/IconLabelList"/>
    <dgm:cxn modelId="{0CFBDF34-BD48-2744-BF65-D8ACB388992E}" type="presParOf" srcId="{773549A1-4AFD-4C85-AC7A-E3FB7A7D9D77}" destId="{33C35409-43E1-4494-BA0D-787D11B4FB7C}" srcOrd="2" destOrd="0" presId="urn:microsoft.com/office/officeart/2018/2/layout/IconLabelList"/>
    <dgm:cxn modelId="{0A970376-EB9E-5346-8A60-8CAD6DC8BC55}" type="presParOf" srcId="{89AE3D8D-BE1E-4D6D-909A-F3A5FD9EC175}" destId="{AE7ADF4E-5086-4F17-8DBF-8E87166B0583}" srcOrd="7" destOrd="0" presId="urn:microsoft.com/office/officeart/2018/2/layout/IconLabelList"/>
    <dgm:cxn modelId="{E922926F-3E58-1A48-8DA3-44275E505B16}" type="presParOf" srcId="{89AE3D8D-BE1E-4D6D-909A-F3A5FD9EC175}" destId="{17E887DA-E9C3-4B25-8666-4B9826B82823}" srcOrd="8" destOrd="0" presId="urn:microsoft.com/office/officeart/2018/2/layout/IconLabelList"/>
    <dgm:cxn modelId="{DA5E0E1D-985E-0A4D-91F7-7DDA29402C88}" type="presParOf" srcId="{17E887DA-E9C3-4B25-8666-4B9826B82823}" destId="{F5A7B077-C0D2-4C94-9291-7A46B2759243}" srcOrd="0" destOrd="0" presId="urn:microsoft.com/office/officeart/2018/2/layout/IconLabelList"/>
    <dgm:cxn modelId="{246E8254-0A03-644B-80C3-09F90C015046}" type="presParOf" srcId="{17E887DA-E9C3-4B25-8666-4B9826B82823}" destId="{6FE121F8-5B6A-4F88-90E1-41DFAD3B3179}" srcOrd="1" destOrd="0" presId="urn:microsoft.com/office/officeart/2018/2/layout/IconLabelList"/>
    <dgm:cxn modelId="{EAD16E39-F253-4145-A6E5-1A5FBC477F44}" type="presParOf" srcId="{17E887DA-E9C3-4B25-8666-4B9826B82823}" destId="{B035E6DB-5A67-4115-87A7-AAE9E8F069D8}" srcOrd="2" destOrd="0" presId="urn:microsoft.com/office/officeart/2018/2/layout/IconLabelList"/>
    <dgm:cxn modelId="{14BE1001-B30F-9B47-AE50-4E125928C9D2}" type="presParOf" srcId="{89AE3D8D-BE1E-4D6D-909A-F3A5FD9EC175}" destId="{3CD05928-D0FE-44C1-A791-9BEDA5E9DD65}" srcOrd="9" destOrd="0" presId="urn:microsoft.com/office/officeart/2018/2/layout/IconLabelList"/>
    <dgm:cxn modelId="{D55720F1-C41E-FB4C-AD6B-F8409822A0C4}" type="presParOf" srcId="{89AE3D8D-BE1E-4D6D-909A-F3A5FD9EC175}" destId="{5E8E73B2-07E8-4AC5-9F77-7DD2FDEE842F}" srcOrd="10" destOrd="0" presId="urn:microsoft.com/office/officeart/2018/2/layout/IconLabelList"/>
    <dgm:cxn modelId="{80F1A46D-AC16-C540-B38B-6A5A36D7B1DF}" type="presParOf" srcId="{5E8E73B2-07E8-4AC5-9F77-7DD2FDEE842F}" destId="{6508847D-E657-4ABF-A95C-D72781B538C1}" srcOrd="0" destOrd="0" presId="urn:microsoft.com/office/officeart/2018/2/layout/IconLabelList"/>
    <dgm:cxn modelId="{5AA6ABB9-9E89-A043-9B39-7091C2404559}" type="presParOf" srcId="{5E8E73B2-07E8-4AC5-9F77-7DD2FDEE842F}" destId="{8126D575-7B93-4044-A50C-3DA783D354E0}" srcOrd="1" destOrd="0" presId="urn:microsoft.com/office/officeart/2018/2/layout/IconLabelList"/>
    <dgm:cxn modelId="{87E25385-6E15-C747-BDCA-893117740FE9}" type="presParOf" srcId="{5E8E73B2-07E8-4AC5-9F77-7DD2FDEE842F}" destId="{7EC5B18E-A12F-48A7-86F3-68E569A43E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739E0-1384-41D7-9F0C-DEC8706197AA}">
      <dsp:nvSpPr>
        <dsp:cNvPr id="0" name=""/>
        <dsp:cNvSpPr/>
      </dsp:nvSpPr>
      <dsp:spPr>
        <a:xfrm>
          <a:off x="557476" y="911719"/>
          <a:ext cx="767285" cy="7672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E0B87-FBAA-40D1-B0F9-1CFF5AACCFA1}">
      <dsp:nvSpPr>
        <dsp:cNvPr id="0" name=""/>
        <dsp:cNvSpPr/>
      </dsp:nvSpPr>
      <dsp:spPr>
        <a:xfrm>
          <a:off x="88579" y="2000116"/>
          <a:ext cx="1705078" cy="80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Before starting to my project, it's important to know why the IT Security team exists.</a:t>
          </a:r>
          <a:endParaRPr lang="en-US" sz="1100" kern="1200" dirty="0"/>
        </a:p>
      </dsp:txBody>
      <dsp:txXfrm>
        <a:off x="88579" y="2000116"/>
        <a:ext cx="1705078" cy="809912"/>
      </dsp:txXfrm>
    </dsp:sp>
    <dsp:sp modelId="{A339EB75-C2A1-4B0C-8F14-463B21BB3056}">
      <dsp:nvSpPr>
        <dsp:cNvPr id="0" name=""/>
        <dsp:cNvSpPr/>
      </dsp:nvSpPr>
      <dsp:spPr>
        <a:xfrm>
          <a:off x="2560942" y="911719"/>
          <a:ext cx="767285" cy="7672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C9E6F-771E-4F43-B93B-C185D98F2283}">
      <dsp:nvSpPr>
        <dsp:cNvPr id="0" name=""/>
        <dsp:cNvSpPr/>
      </dsp:nvSpPr>
      <dsp:spPr>
        <a:xfrm>
          <a:off x="2092046" y="2000116"/>
          <a:ext cx="1705078" cy="80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Gentherm</a:t>
          </a:r>
          <a:r>
            <a:rPr lang="en-US" sz="1100" b="1" kern="1200" dirty="0"/>
            <a:t> is a global organization made up of many departments. </a:t>
          </a:r>
          <a:br>
            <a:rPr lang="en-US" sz="1100" b="1" kern="1200"/>
          </a:br>
          <a:r>
            <a:rPr lang="en-US" sz="1100" b="1" kern="1200"/>
            <a:t>From HR to Engineering</a:t>
          </a:r>
          <a:endParaRPr lang="en-US" sz="1100" kern="1200" dirty="0"/>
        </a:p>
      </dsp:txBody>
      <dsp:txXfrm>
        <a:off x="2092046" y="2000116"/>
        <a:ext cx="1705078" cy="809912"/>
      </dsp:txXfrm>
    </dsp:sp>
    <dsp:sp modelId="{E1674528-B148-4F85-A8C9-94D6C27D82BF}">
      <dsp:nvSpPr>
        <dsp:cNvPr id="0" name=""/>
        <dsp:cNvSpPr/>
      </dsp:nvSpPr>
      <dsp:spPr>
        <a:xfrm>
          <a:off x="4564409" y="911719"/>
          <a:ext cx="767285" cy="7672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61B26-1102-472A-AE3D-E4CBA05BDB45}">
      <dsp:nvSpPr>
        <dsp:cNvPr id="0" name=""/>
        <dsp:cNvSpPr/>
      </dsp:nvSpPr>
      <dsp:spPr>
        <a:xfrm>
          <a:off x="4095513" y="2000116"/>
          <a:ext cx="1705078" cy="80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Uses digital devices like Laptops, desktops, and more.</a:t>
          </a:r>
          <a:endParaRPr lang="en-US" sz="1100" kern="1200" dirty="0"/>
        </a:p>
      </dsp:txBody>
      <dsp:txXfrm>
        <a:off x="4095513" y="2000116"/>
        <a:ext cx="1705078" cy="809912"/>
      </dsp:txXfrm>
    </dsp:sp>
    <dsp:sp modelId="{1D96172E-AD92-4AA9-A6EE-A7976A3C9408}">
      <dsp:nvSpPr>
        <dsp:cNvPr id="0" name=""/>
        <dsp:cNvSpPr/>
      </dsp:nvSpPr>
      <dsp:spPr>
        <a:xfrm>
          <a:off x="557476" y="3236298"/>
          <a:ext cx="767285" cy="7672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35409-43E1-4494-BA0D-787D11B4FB7C}">
      <dsp:nvSpPr>
        <dsp:cNvPr id="0" name=""/>
        <dsp:cNvSpPr/>
      </dsp:nvSpPr>
      <dsp:spPr>
        <a:xfrm>
          <a:off x="2967" y="4179988"/>
          <a:ext cx="1876302" cy="1099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These devices are not just tools — they hold valuable data:</a:t>
          </a:r>
          <a:br>
            <a:rPr lang="en-US" sz="1100" b="1" kern="1200" dirty="0"/>
          </a:br>
          <a:r>
            <a:rPr lang="en-US" sz="1100" b="1" kern="1200" dirty="0"/>
            <a:t>employee records, product designs, financial reports, factory controls, and more.</a:t>
          </a:r>
          <a:endParaRPr lang="en-US" sz="1100" kern="1200" dirty="0"/>
        </a:p>
      </dsp:txBody>
      <dsp:txXfrm>
        <a:off x="2967" y="4179988"/>
        <a:ext cx="1876302" cy="1099326"/>
      </dsp:txXfrm>
    </dsp:sp>
    <dsp:sp modelId="{F5A7B077-C0D2-4C94-9291-7A46B2759243}">
      <dsp:nvSpPr>
        <dsp:cNvPr id="0" name=""/>
        <dsp:cNvSpPr/>
      </dsp:nvSpPr>
      <dsp:spPr>
        <a:xfrm>
          <a:off x="2646554" y="3308651"/>
          <a:ext cx="767285" cy="7672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5E6DB-5A67-4115-87A7-AAE9E8F069D8}">
      <dsp:nvSpPr>
        <dsp:cNvPr id="0" name=""/>
        <dsp:cNvSpPr/>
      </dsp:nvSpPr>
      <dsp:spPr>
        <a:xfrm>
          <a:off x="2177658" y="4397048"/>
          <a:ext cx="1705078" cy="80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That’s why securing every device means securing the organization.</a:t>
          </a:r>
          <a:endParaRPr lang="en-US" sz="1100" kern="1200"/>
        </a:p>
      </dsp:txBody>
      <dsp:txXfrm>
        <a:off x="2177658" y="4397048"/>
        <a:ext cx="1705078" cy="809912"/>
      </dsp:txXfrm>
    </dsp:sp>
    <dsp:sp modelId="{6508847D-E657-4ABF-A95C-D72781B538C1}">
      <dsp:nvSpPr>
        <dsp:cNvPr id="0" name=""/>
        <dsp:cNvSpPr/>
      </dsp:nvSpPr>
      <dsp:spPr>
        <a:xfrm>
          <a:off x="4650021" y="3308651"/>
          <a:ext cx="767285" cy="7672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5B18E-A12F-48A7-86F3-68E569A43EE9}">
      <dsp:nvSpPr>
        <dsp:cNvPr id="0" name=""/>
        <dsp:cNvSpPr/>
      </dsp:nvSpPr>
      <dsp:spPr>
        <a:xfrm>
          <a:off x="4181125" y="4397048"/>
          <a:ext cx="1705078" cy="80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IT Security acts as the wall  silently protecting our devices, data and People.</a:t>
          </a:r>
          <a:endParaRPr lang="en-US" sz="1100" kern="1200" dirty="0"/>
        </a:p>
      </dsp:txBody>
      <dsp:txXfrm>
        <a:off x="4181125" y="4397048"/>
        <a:ext cx="1705078" cy="809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6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0F684-C088-E54D-B731-328F27ED716B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FA8E4-36CA-8444-B1B2-53203C84D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4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Engineering - Intern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FA8E4-36CA-8444-B1B2-53203C84D6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FA8E4-36CA-8444-B1B2-53203C84D6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5713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2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3.xml" Id="rId1" /></Relationships>
</file>

<file path=ppt/slideLayouts/_rels/slideLayout36.xml.rels>&#65279;<?xml version="1.0" encoding="utf-8"?><Relationships xmlns="http://schemas.openxmlformats.org/package/2006/relationships"><Relationship Type="http://schemas.openxmlformats.org/officeDocument/2006/relationships/slideMaster" Target="/ppt/slideMasters/slideMaster4.xml" Id="rId1" /></Relationships>
</file>

<file path=ppt/slideLayouts/_rels/slideLayout47.xml.rels>&#65279;<?xml version="1.0" encoding="utf-8"?><Relationships xmlns="http://schemas.openxmlformats.org/package/2006/relationships"><Relationship Type="http://schemas.openxmlformats.org/officeDocument/2006/relationships/slideMaster" Target="/ppt/slideMasters/slideMaster5.xml" Id="rId1" /></Relationships>
</file>

<file path=ppt/slideLayouts/_rels/slideLayout48.xml.rels>&#65279;<?xml version="1.0" encoding="utf-8"?><Relationships xmlns="http://schemas.openxmlformats.org/package/2006/relationships"><Relationship Type="http://schemas.openxmlformats.org/officeDocument/2006/relationships/slideMaster" Target="/ppt/slideMasters/slideMaster5.xml" Id="rId1" /></Relationships>
</file>

<file path=ppt/slideLayouts/_rels/slideLayout58.xml.rels>&#65279;<?xml version="1.0" encoding="utf-8"?><Relationships xmlns="http://schemas.openxmlformats.org/package/2006/relationships"><Relationship Type="http://schemas.openxmlformats.org/officeDocument/2006/relationships/image" Target="/ppt/media/image2.svg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5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D386-CC14-7CE9-E920-737DCC741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64CBB-6041-5722-F559-EB07D3E4F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53DC-EF01-6DDC-2E1B-FE62E732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EAD7-9487-EC4C-824C-EB3A95BBF753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39F1-52F0-7FAE-FD10-DEB7FC8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59D09-FB6F-D353-B269-E3FD1838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6D5B3-1E77-254F-803B-5D59B64D1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6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321C-7218-8344-AF25-5964E0690AAF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3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C643C8-BA7D-A725-3913-6054BC07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7686" y="6492875"/>
            <a:ext cx="351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EF4755-5BC2-422F-B0DC-399EFDCD45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0794A1-5FB1-FE83-FD95-740744AB4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2832" y="400444"/>
            <a:ext cx="1465873" cy="16524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F5FEEF-AFE2-08FA-13E9-541171A9EC6F}"/>
              </a:ext>
            </a:extLst>
          </p:cNvPr>
          <p:cNvCxnSpPr>
            <a:cxnSpLocks/>
          </p:cNvCxnSpPr>
          <p:nvPr userDrawn="1"/>
        </p:nvCxnSpPr>
        <p:spPr>
          <a:xfrm>
            <a:off x="513920" y="5942694"/>
            <a:ext cx="111647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A0D97-405E-4C6A-9B05-650F695E0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63" y="6080125"/>
            <a:ext cx="9017000" cy="6254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Take away message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72BFFE-9367-25B9-94E5-6A7E4537D6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763" y="565688"/>
            <a:ext cx="9126537" cy="98425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D3F57-B268-0712-CB8A-CA74B70151F9}"/>
              </a:ext>
            </a:extLst>
          </p:cNvPr>
          <p:cNvSpPr>
            <a:spLocks/>
          </p:cNvSpPr>
          <p:nvPr userDrawn="1"/>
        </p:nvSpPr>
        <p:spPr>
          <a:xfrm rot="5400000">
            <a:off x="5988313" y="-5993163"/>
            <a:ext cx="215374" cy="12192002"/>
          </a:xfrm>
          <a:prstGeom prst="rect">
            <a:avLst/>
          </a:prstGeom>
          <a:solidFill>
            <a:srgbClr val="470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6A4C94-84DF-7208-9B94-A29E74C12C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63" y="1549400"/>
            <a:ext cx="9126537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07974F-266E-187D-4B37-B727245CD1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763" y="2344738"/>
            <a:ext cx="5426075" cy="3157537"/>
          </a:xfrm>
        </p:spPr>
        <p:txBody>
          <a:bodyPr>
            <a:normAutofit/>
          </a:bodyPr>
          <a:lstStyle>
            <a:lvl1pPr marL="365760" marR="5080" indent="-171450" algn="l" defTabSz="914400" rtl="0" eaLnBrk="1" latinLnBrk="0" hangingPunct="1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Font typeface="Helvetica" panose="020B0604020202020204" pitchFamily="34" charset="0"/>
              <a:buChar char="̶"/>
              <a:defRPr lang="en-US" sz="1400" kern="1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BDC061A-09B7-A175-F18D-59239968E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38795" y="6492875"/>
            <a:ext cx="16888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523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C643C8-BA7D-A725-3913-6054BC07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7686" y="6492875"/>
            <a:ext cx="351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EF4755-5BC2-422F-B0DC-399EFDCD45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0794A1-5FB1-FE83-FD95-740744AB4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2832" y="400444"/>
            <a:ext cx="1465873" cy="16524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F5FEEF-AFE2-08FA-13E9-541171A9EC6F}"/>
              </a:ext>
            </a:extLst>
          </p:cNvPr>
          <p:cNvCxnSpPr>
            <a:cxnSpLocks/>
          </p:cNvCxnSpPr>
          <p:nvPr userDrawn="1"/>
        </p:nvCxnSpPr>
        <p:spPr>
          <a:xfrm>
            <a:off x="513920" y="5942694"/>
            <a:ext cx="111647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A0D97-405E-4C6A-9B05-650F695E0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63" y="6080125"/>
            <a:ext cx="9017000" cy="6254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Take away message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72BFFE-9367-25B9-94E5-6A7E4537D6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763" y="565688"/>
            <a:ext cx="9126537" cy="98425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D3F57-B268-0712-CB8A-CA74B70151F9}"/>
              </a:ext>
            </a:extLst>
          </p:cNvPr>
          <p:cNvSpPr>
            <a:spLocks/>
          </p:cNvSpPr>
          <p:nvPr userDrawn="1"/>
        </p:nvSpPr>
        <p:spPr>
          <a:xfrm rot="5400000">
            <a:off x="5988313" y="-5993163"/>
            <a:ext cx="215374" cy="12192002"/>
          </a:xfrm>
          <a:prstGeom prst="rect">
            <a:avLst/>
          </a:prstGeom>
          <a:solidFill>
            <a:srgbClr val="470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6A4C94-84DF-7208-9B94-A29E74C12C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63" y="1549400"/>
            <a:ext cx="9126537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07974F-266E-187D-4B37-B727245CD1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763" y="2344738"/>
            <a:ext cx="5426075" cy="3157537"/>
          </a:xfrm>
        </p:spPr>
        <p:txBody>
          <a:bodyPr>
            <a:normAutofit/>
          </a:bodyPr>
          <a:lstStyle>
            <a:lvl1pPr marL="365760" marR="5080" indent="-171450" algn="l" defTabSz="914400" rtl="0" eaLnBrk="1" latinLnBrk="0" hangingPunct="1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Font typeface="Helvetica" panose="020B0604020202020204" pitchFamily="34" charset="0"/>
              <a:buChar char="̶"/>
              <a:defRPr lang="en-US" sz="1400" kern="1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BDC061A-09B7-A175-F18D-59239968E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38795" y="6492875"/>
            <a:ext cx="16888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2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B9077-F103-6D94-94D4-D06792395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55F9A-C946-77EE-3F30-A7FE55439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AFDB6-C32B-76E9-E2AF-A562D69C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B6996-9093-B241-B14E-E7DF6BF2187C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E53C-EEF8-A296-93AA-ABB5D8E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7C97A-2499-7243-DA7D-4615C694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CD9D-EA62-4AF4-9C20-72E472689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4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F467-CED2-CDAE-7553-D783FA756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E4B7C-C1BE-D8E8-9D92-3FB568D5F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6F131-D5CF-9DA9-067A-748C4CB4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44AE-EFE0-4535-9F99-57F53C3ECDAA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58104-AF43-CE07-DA99-26A8F75B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A078-4DB1-F667-EE96-82C4306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4C8A-DF7F-4F71-B673-F7E197397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3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7DAB-CA83-F8FE-2AAF-44B9052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8409-BDEC-EF89-E348-56FBD818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B114E-30B8-750F-512B-4AFD75EE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B44AE-EFE0-4535-9F99-57F53C3ECDAA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422D5-DC61-9F88-8C6C-C86A2BE6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B1BD5-CB0A-E4BE-F860-7F8377B8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4C8A-DF7F-4F71-B673-F7E197397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38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C643C8-BA7D-A725-3913-6054BC07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7686" y="6492875"/>
            <a:ext cx="351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EF4755-5BC2-422F-B0DC-399EFDCD45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0794A1-5FB1-FE83-FD95-740744AB4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2832" y="400444"/>
            <a:ext cx="1465873" cy="16524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F5FEEF-AFE2-08FA-13E9-541171A9EC6F}"/>
              </a:ext>
            </a:extLst>
          </p:cNvPr>
          <p:cNvCxnSpPr>
            <a:cxnSpLocks/>
          </p:cNvCxnSpPr>
          <p:nvPr userDrawn="1"/>
        </p:nvCxnSpPr>
        <p:spPr>
          <a:xfrm>
            <a:off x="513920" y="5942694"/>
            <a:ext cx="111647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A0D97-405E-4C6A-9B05-650F695E0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63" y="6080125"/>
            <a:ext cx="9017000" cy="6254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Take away message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72BFFE-9367-25B9-94E5-6A7E4537D6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763" y="565688"/>
            <a:ext cx="9126537" cy="98425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D3F57-B268-0712-CB8A-CA74B70151F9}"/>
              </a:ext>
            </a:extLst>
          </p:cNvPr>
          <p:cNvSpPr>
            <a:spLocks/>
          </p:cNvSpPr>
          <p:nvPr userDrawn="1"/>
        </p:nvSpPr>
        <p:spPr>
          <a:xfrm rot="5400000">
            <a:off x="5988313" y="-5993163"/>
            <a:ext cx="215374" cy="12192002"/>
          </a:xfrm>
          <a:prstGeom prst="rect">
            <a:avLst/>
          </a:prstGeom>
          <a:solidFill>
            <a:srgbClr val="470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6A4C94-84DF-7208-9B94-A29E74C12C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63" y="1549400"/>
            <a:ext cx="9126537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07974F-266E-187D-4B37-B727245CD1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763" y="2344738"/>
            <a:ext cx="5426075" cy="3157537"/>
          </a:xfrm>
        </p:spPr>
        <p:txBody>
          <a:bodyPr>
            <a:normAutofit/>
          </a:bodyPr>
          <a:lstStyle>
            <a:lvl1pPr marL="365760" marR="5080" indent="-171450" algn="l" defTabSz="914400" rtl="0" eaLnBrk="1" latinLnBrk="0" hangingPunct="1">
              <a:lnSpc>
                <a:spcPts val="1200"/>
              </a:lnSpc>
              <a:spcBef>
                <a:spcPts val="600"/>
              </a:spcBef>
              <a:spcAft>
                <a:spcPts val="600"/>
              </a:spcAft>
              <a:buFont typeface="Helvetica" panose="020B0604020202020204" pitchFamily="34" charset="0"/>
              <a:buChar char="̶"/>
              <a:defRPr lang="en-US" sz="1400" kern="1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  <a:p>
            <a:pPr lvl="0"/>
            <a:r>
              <a:rPr lang="en-US" dirty="0"/>
              <a:t>Bullets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BDC061A-09B7-A175-F18D-59239968E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38795" y="6492875"/>
            <a:ext cx="16888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Proprietary &amp; Confidential Gentherm © 2024</a:t>
            </a:r>
          </a:p>
        </p:txBody>
      </p:sp>
    </p:spTree>
    <p:extLst>
      <p:ext uri="{BB962C8B-B14F-4D97-AF65-F5344CB8AC3E}">
        <p14:creationId xmlns:p14="http://schemas.microsoft.com/office/powerpoint/2010/main" val="4072773259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theme" Target="/ppt/theme/theme2.xml" Id="rId13" /><Relationship Type="http://schemas.openxmlformats.org/officeDocument/2006/relationships/slideLayout" Target="/ppt/slideLayouts/slideLayout23.xml" Id="rId12" /><Relationship Type="http://schemas.openxmlformats.org/officeDocument/2006/relationships/slideLayout" Target="/ppt/slideLayouts/slideLayout12.xml" Id="rId1" /></Relationships>
</file>

<file path=ppt/slideMasters/_rels/slideMaster3.xml.rels>&#65279;<?xml version="1.0" encoding="utf-8"?><Relationships xmlns="http://schemas.openxmlformats.org/package/2006/relationships"><Relationship Type="http://schemas.openxmlformats.org/officeDocument/2006/relationships/theme" Target="/ppt/theme/theme3.xml" Id="rId13" /><Relationship Type="http://schemas.openxmlformats.org/officeDocument/2006/relationships/slideLayout" Target="/ppt/slideLayouts/slideLayout35.xml" Id="rId12" /></Relationships>
</file>

<file path=ppt/slideMasters/_rels/slideMaster4.xml.rels>&#65279;<?xml version="1.0" encoding="utf-8"?><Relationships xmlns="http://schemas.openxmlformats.org/package/2006/relationships"><Relationship Type="http://schemas.openxmlformats.org/officeDocument/2006/relationships/theme" Target="/ppt/theme/theme4.xml" Id="rId12" /><Relationship Type="http://schemas.openxmlformats.org/officeDocument/2006/relationships/slideLayout" Target="/ppt/slideLayouts/slideLayout36.xml" Id="rId1" /></Relationships>
</file>

<file path=ppt/slideMasters/_rels/slideMaster5.xml.rels>&#65279;<?xml version="1.0" encoding="utf-8"?><Relationships xmlns="http://schemas.openxmlformats.org/package/2006/relationships"><Relationship Type="http://schemas.openxmlformats.org/officeDocument/2006/relationships/theme" Target="/ppt/theme/theme5.xml" Id="rId13" /><Relationship Type="http://schemas.openxmlformats.org/officeDocument/2006/relationships/slideLayout" Target="/ppt/slideLayouts/slideLayout58.xml" Id="rId12" /><Relationship Type="http://schemas.openxmlformats.org/officeDocument/2006/relationships/slideLayout" Target="/ppt/slideLayouts/slideLayout48.xml" Id="rId2" /><Relationship Type="http://schemas.openxmlformats.org/officeDocument/2006/relationships/slideLayout" Target="/ppt/slideLayouts/slideLayout47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7F5F2C-BB9B-7FED-E846-AE8CD8DF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0A409-91F6-8509-9454-6CD594FD3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36152-E166-0673-7767-CA2146796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36236E-A770-8F47-84E2-438D4D2C75AE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1DA9-1C0C-2BBA-B97A-0F931E5FE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F399-4C29-5B0F-80CD-A2EF11ED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56D5B3-1E77-254F-803B-5D59B64D1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ECFDD-3189-3A42-98DF-3870EA8876EE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4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C344D-5F9F-9E45-95DF-27B716A6EB19}" type="datetime1">
              <a:rPr lang="en-US" smtClean="0"/>
              <a:t>9/25/25</a:t>
            </a:fld>
            <a:endParaRPr lang="en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39B51-8A89-B745-A3FD-0F09C9BF814C}" type="slidenum">
              <a:rPr lang="en-DZ" smtClean="0"/>
              <a:t>‹#›</a:t>
            </a:fld>
            <a:endParaRPr lang="en-DZ"/>
          </a:p>
        </p:txBody>
      </p:sp>
    </p:spTree>
    <p:extLst>
      <p:ext uri="{BB962C8B-B14F-4D97-AF65-F5344CB8AC3E}">
        <p14:creationId xmlns:p14="http://schemas.microsoft.com/office/powerpoint/2010/main" val="403495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2"/>
  </p:sldLayoutIdLst>
  <p:hf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828AE-3F5B-0C3A-5BE2-226A5ED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8262-8A2A-4C3F-4674-6DF57BE06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65F3-1A99-77F3-1370-E63AD0BA0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C9039-3C94-3843-A087-D4100D716B57}" type="datetime1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EC231-F25E-40A5-7D98-4D4117C55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78DD6-DB39-07FA-CB1F-F792A3916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CCD9D-EA62-4AF4-9C20-72E472689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623FC-6327-F92F-04B6-4EBB1ADA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4E286-9794-9F81-994A-B8D048A7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BEFB-18F9-32B5-B424-CF36AA297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9B44AE-EFE0-4535-9F99-57F53C3ECDAA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A36A-DAED-854A-BBF8-6F9B80B2B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1B54-8191-EEBC-BAAD-0C113F24C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A24C8A-DF7F-4F71-B673-F7E197397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144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4320">
          <p15:clr>
            <a:srgbClr val="F26B43"/>
          </p15:clr>
        </p15:guide>
        <p15:guide id="7" orient="horz" pos="144">
          <p15:clr>
            <a:srgbClr val="F26B43"/>
          </p15:clr>
        </p15:guide>
        <p15:guide id="8" orient="horz" pos="4176">
          <p15:clr>
            <a:srgbClr val="F26B43"/>
          </p15:clr>
        </p15:guide>
      </p15:sldGuideLst>
    </p:ext>
  </p:ext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45.png" Id="rId8" /><Relationship Type="http://schemas.openxmlformats.org/officeDocument/2006/relationships/image" Target="/ppt/media/image40.jpg" Id="rId3" /><Relationship Type="http://schemas.openxmlformats.org/officeDocument/2006/relationships/image" Target="/ppt/media/image42.jpg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44.png" Id="rId6" /><Relationship Type="http://schemas.openxmlformats.org/officeDocument/2006/relationships/image" Target="/ppt/media/image43.jfif" Id="rId5" /><Relationship Type="http://schemas.openxmlformats.org/officeDocument/2006/relationships/image" Target="/ppt/media/image36.png" Id="rId10" /><Relationship Type="http://schemas.openxmlformats.org/officeDocument/2006/relationships/image" Target="/ppt/media/image39.jpg" Id="rId4" /><Relationship Type="http://schemas.openxmlformats.org/officeDocument/2006/relationships/hyperlink" Target="https://ru.wikijournal.org/wiki/%D0%9F%D0%BE%D1%80%D1%82%D0%B0%D0%BB:Python" TargetMode="External" Id="rId7" /><Relationship Type="http://schemas.openxmlformats.org/officeDocument/2006/relationships/hyperlink" Target="https://en.wikipedia.org/wiki/Databricks" TargetMode="External" Id="rId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42.jpg" Id="rId3" /><Relationship Type="http://schemas.openxmlformats.org/officeDocument/2006/relationships/image" Target="/ppt/media/image40.jpg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36.png" Id="rId6" /><Relationship Type="http://schemas.microsoft.com/office/2007/relationships/hdphoto" Target="/ppt/media/hdphoto1.wdp" Id="rId5" /><Relationship Type="http://schemas.openxmlformats.org/officeDocument/2006/relationships/image" Target="/ppt/media/image46.png" Id="rId4" /></Relationships>
</file>

<file path=ppt/slides/_rels/slide12.xml.rels>&#65279;<?xml version="1.0" encoding="utf-8"?><Relationships xmlns="http://schemas.openxmlformats.org/package/2006/relationships"><Relationship Type="http://schemas.microsoft.com/office/2007/relationships/hdphoto" Target="/ppt/media/hdphoto2.wdp" Id="rId3" /><Relationship Type="http://schemas.openxmlformats.org/officeDocument/2006/relationships/image" Target="/ppt/media/image50.png" Id="rId7" /><Relationship Type="http://schemas.openxmlformats.org/officeDocument/2006/relationships/image" Target="/ppt/media/image47.png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49.png" Id="rId6" /><Relationship Type="http://schemas.openxmlformats.org/officeDocument/2006/relationships/image" Target="/ppt/media/image48.emf" Id="rId5" /><Relationship Type="http://schemas.openxmlformats.org/officeDocument/2006/relationships/image" Target="/ppt/media/image52.svg" Id="rId10" /><Relationship Type="http://schemas.openxmlformats.org/officeDocument/2006/relationships/image" Target="/ppt/media/image36.png" Id="rId4" /><Relationship Type="http://schemas.openxmlformats.org/officeDocument/2006/relationships/image" Target="/ppt/media/image51.png" Id="rId9" /><Relationship Type="http://schemas.openxmlformats.org/officeDocument/2006/relationships/hyperlink" Target="https://technofaq.org/posts/2019/05/6-of-the-best-cloud-computing-certifications-for-2019/" TargetMode="External" Id="rId8" /><Relationship Type="http://schemas.openxmlformats.org/officeDocument/2006/relationships/hyperlink" Target="https://svgsilh.com/tag/show-1.html" TargetMode="External" Id="rId1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56.jpg" Id="rId8" /><Relationship Type="http://schemas.openxmlformats.org/officeDocument/2006/relationships/image" Target="/ppt/media/image44.png" Id="rId3" /><Relationship Type="http://schemas.openxmlformats.org/officeDocument/2006/relationships/image" Target="/ppt/media/image55.png" Id="rId7" /><Relationship Type="http://schemas.openxmlformats.org/officeDocument/2006/relationships/image" Target="/ppt/media/image53.png" Id="rId2" /><Relationship Type="http://schemas.openxmlformats.org/officeDocument/2006/relationships/slideLayout" Target="/ppt/slideLayouts/slideLayout35.xml" Id="rId1" /><Relationship Type="http://schemas.openxmlformats.org/officeDocument/2006/relationships/image" Target="/ppt/media/image58.png" Id="rId11" /><Relationship Type="http://schemas.openxmlformats.org/officeDocument/2006/relationships/image" Target="/ppt/media/image54.png" Id="rId5" /><Relationship Type="http://schemas.openxmlformats.org/officeDocument/2006/relationships/image" Target="/ppt/media/image57.png" Id="rId10" /><Relationship Type="http://schemas.openxmlformats.org/officeDocument/2006/relationships/hyperlink" Target="https://openclipart.org/detail/90739/newplus" TargetMode="External" Id="rId6" /><Relationship Type="http://schemas.openxmlformats.org/officeDocument/2006/relationships/hyperlink" Target="https://ru.wikijournal.org/wiki/%D0%9F%D0%BE%D1%80%D1%82%D0%B0%D0%BB:Python" TargetMode="External" Id="rId4" /><Relationship Type="http://schemas.openxmlformats.org/officeDocument/2006/relationships/hyperlink" Target="https://tr.wikipedia.org/wiki/E%C5%9Fittir_i%C5%9Fareti" TargetMode="External" Id="rId9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59.jpeg" Id="rId2" /><Relationship Type="http://schemas.openxmlformats.org/officeDocument/2006/relationships/slideLayout" Target="/ppt/slideLayouts/slideLayout35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59.jpeg" Id="rId3" /><Relationship Type="http://schemas.openxmlformats.org/officeDocument/2006/relationships/image" Target="/ppt/media/image60.jpeg" Id="rId2" /><Relationship Type="http://schemas.openxmlformats.org/officeDocument/2006/relationships/slideLayout" Target="/ppt/slideLayouts/slideLayout35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61.jpeg" Id="rId2" /><Relationship Type="http://schemas.openxmlformats.org/officeDocument/2006/relationships/slideLayout" Target="/ppt/slideLayouts/slideLayout48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62.jpeg" Id="rId2" /><Relationship Type="http://schemas.openxmlformats.org/officeDocument/2006/relationships/slideLayout" Target="/ppt/slideLayouts/slideLayout48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64.svg" Id="rId3" /><Relationship Type="http://schemas.openxmlformats.org/officeDocument/2006/relationships/image" Target="/ppt/media/image63.png" Id="rId2" /><Relationship Type="http://schemas.openxmlformats.org/officeDocument/2006/relationships/slideLayout" Target="/ppt/slideLayouts/slideLayout47.xml" Id="rId1" /><Relationship Type="http://schemas.openxmlformats.org/officeDocument/2006/relationships/image" Target="/ppt/media/image66.png" Id="rId5" /><Relationship Type="http://schemas.openxmlformats.org/officeDocument/2006/relationships/image" Target="/ppt/media/image65.pn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67.png" Id="rId3" /><Relationship Type="http://schemas.openxmlformats.org/officeDocument/2006/relationships/image" Target="/ppt/media/image43.jfif" Id="rId2" /><Relationship Type="http://schemas.openxmlformats.org/officeDocument/2006/relationships/slideLayout" Target="/ppt/slideLayouts/slideLayout58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5.jp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23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68.png" Id="rId2" /><Relationship Type="http://schemas.openxmlformats.org/officeDocument/2006/relationships/slideLayout" Target="/ppt/slideLayouts/slideLayout58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69.png" Id="rId2" /><Relationship Type="http://schemas.openxmlformats.org/officeDocument/2006/relationships/slideLayout" Target="/ppt/slideLayouts/slideLayout58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70.png" Id="rId2" /><Relationship Type="http://schemas.openxmlformats.org/officeDocument/2006/relationships/slideLayout" Target="/ppt/slideLayouts/slideLayout58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71.png" Id="rId2" /><Relationship Type="http://schemas.openxmlformats.org/officeDocument/2006/relationships/slideLayout" Target="/ppt/slideLayouts/slideLayout58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72.png" Id="rId2" /><Relationship Type="http://schemas.openxmlformats.org/officeDocument/2006/relationships/slideLayout" Target="/ppt/slideLayouts/slideLayout58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73.png" Id="rId2" /><Relationship Type="http://schemas.openxmlformats.org/officeDocument/2006/relationships/slideLayout" Target="/ppt/slideLayouts/slideLayout58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75.jpg" Id="rId3" /><Relationship Type="http://schemas.openxmlformats.org/officeDocument/2006/relationships/image" Target="/ppt/media/image74.jpg" Id="rId2" /><Relationship Type="http://schemas.openxmlformats.org/officeDocument/2006/relationships/slideLayout" Target="/ppt/slideLayouts/slideLayout36.xml" Id="rId1" /><Relationship Type="http://schemas.openxmlformats.org/officeDocument/2006/relationships/image" Target="/ppt/media/image76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2.png" Id="rId8" /><Relationship Type="http://schemas.openxmlformats.org/officeDocument/2006/relationships/image" Target="/ppt/media/image7.svg" Id="rId3" /><Relationship Type="http://schemas.openxmlformats.org/officeDocument/2006/relationships/image" Target="/ppt/media/image11.svg" Id="rId7" /><Relationship Type="http://schemas.openxmlformats.org/officeDocument/2006/relationships/image" Target="/ppt/media/image6.pn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0.png" Id="rId6" /><Relationship Type="http://schemas.openxmlformats.org/officeDocument/2006/relationships/image" Target="/ppt/media/image9.svg" Id="rId5" /><Relationship Type="http://schemas.openxmlformats.org/officeDocument/2006/relationships/image" Target="/ppt/media/image8.png" Id="rId4" /><Relationship Type="http://schemas.openxmlformats.org/officeDocument/2006/relationships/image" Target="/ppt/media/image13.pn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6.png" Id="rId8" /><Relationship Type="http://schemas.openxmlformats.org/officeDocument/2006/relationships/image" Target="/ppt/media/image15.jpeg" Id="rId7" /><Relationship Type="http://schemas.openxmlformats.org/officeDocument/2006/relationships/image" Target="/ppt/media/image14.png" Id="rId6" /><Relationship Type="http://schemas.openxmlformats.org/officeDocument/2006/relationships/slideLayout" Target="/ppt/slideLayouts/slideLayout23.xml" Id="rId5" /><Relationship Type="http://schemas.microsoft.com/office/2007/relationships/media" Target="/ppt/media/media2.mp4" Id="rId3" /><Relationship Type="http://schemas.openxmlformats.org/officeDocument/2006/relationships/video" Target="/ppt/media/media1.mp4" Id="rId2" /><Relationship Type="http://schemas.microsoft.com/office/2007/relationships/media" Target="/ppt/media/media1.mp4" Id="rId1" /><Relationship Type="http://schemas.openxmlformats.org/officeDocument/2006/relationships/video" Target="/ppt/media/media2.mp4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1.png" Id="rId8" /><Relationship Type="http://schemas.openxmlformats.org/officeDocument/2006/relationships/image" Target="/ppt/media/image7.svg" Id="rId3" /><Relationship Type="http://schemas.openxmlformats.org/officeDocument/2006/relationships/image" Target="/ppt/media/image20.png" Id="rId7" /><Relationship Type="http://schemas.openxmlformats.org/officeDocument/2006/relationships/image" Target="/ppt/media/image6.pn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19.png" Id="rId6" /><Relationship Type="http://schemas.openxmlformats.org/officeDocument/2006/relationships/image" Target="/ppt/media/image18.svg" Id="rId5" /><Relationship Type="http://schemas.openxmlformats.org/officeDocument/2006/relationships/image" Target="/ppt/media/image1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image" Target="/ppt/media/image22.png" Id="rId2" /><Relationship Type="http://schemas.openxmlformats.org/officeDocument/2006/relationships/slideLayout" Target="/ppt/slideLayouts/slideLayout23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6.png" Id="rId8" /><Relationship Type="http://schemas.openxmlformats.org/officeDocument/2006/relationships/diagramData" Target="/ppt/diagrams/data1.xml" Id="rId3" /><Relationship Type="http://schemas.microsoft.com/office/2007/relationships/diagramDrawing" Target="/ppt/diagrams/drawing1.xml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2.xml" Id="rId1" /><Relationship Type="http://schemas.openxmlformats.org/officeDocument/2006/relationships/diagramColors" Target="/ppt/diagrams/colors1.xml" Id="rId6" /><Relationship Type="http://schemas.openxmlformats.org/officeDocument/2006/relationships/diagramQuickStyle" Target="/ppt/diagrams/quickStyle1.xml" Id="rId5" /><Relationship Type="http://schemas.openxmlformats.org/officeDocument/2006/relationships/diagramLayout" Target="/ppt/diagrams/layout1.xml" Id="rId4" /><Relationship Type="http://schemas.openxmlformats.org/officeDocument/2006/relationships/image" Target="/ppt/media/image37.jpg" Id="rId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9.jpg" Id="rId3" /><Relationship Type="http://schemas.openxmlformats.org/officeDocument/2006/relationships/image" Target="/ppt/media/image36.png" Id="rId7" /><Relationship Type="http://schemas.openxmlformats.org/officeDocument/2006/relationships/image" Target="/ppt/media/image38.jpg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42.jpg" Id="rId6" /><Relationship Type="http://schemas.openxmlformats.org/officeDocument/2006/relationships/image" Target="/ppt/media/image41.jpg" Id="rId5" /><Relationship Type="http://schemas.openxmlformats.org/officeDocument/2006/relationships/image" Target="/ppt/media/image40.jp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42.jpg" Id="rId3" /><Relationship Type="http://schemas.openxmlformats.org/officeDocument/2006/relationships/image" Target="/ppt/media/image39.jpg" Id="rId2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36.png" Id="rId5" /><Relationship Type="http://schemas.openxmlformats.org/officeDocument/2006/relationships/image" Target="/ppt/media/image40.jp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8731-BF67-0788-5971-1963E684A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14BF6-2ED0-9ECC-D1E4-2526A5A38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he interior of a car with red and blue seats&#10;&#10;Description automatically generated">
            <a:extLst>
              <a:ext uri="{FF2B5EF4-FFF2-40B4-BE49-F238E27FC236}">
                <a16:creationId xmlns:a16="http://schemas.microsoft.com/office/drawing/2014/main" id="{60D806ED-2CB6-BE5D-8C0C-C2FCE0AB7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50" y="-30248"/>
            <a:ext cx="12278497" cy="708042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2967DF-9F92-6AC8-F80E-6CA98B51FDC0}"/>
              </a:ext>
            </a:extLst>
          </p:cNvPr>
          <p:cNvSpPr txBox="1"/>
          <p:nvPr/>
        </p:nvSpPr>
        <p:spPr>
          <a:xfrm>
            <a:off x="-43250" y="-121371"/>
            <a:ext cx="12278498" cy="2690735"/>
          </a:xfrm>
          <a:custGeom>
            <a:avLst/>
            <a:gdLst/>
            <a:ahLst/>
            <a:cxnLst/>
            <a:rect l="l" t="t" r="r" b="b"/>
            <a:pathLst>
              <a:path w="12278497" h="2690735">
                <a:moveTo>
                  <a:pt x="8602771" y="1130961"/>
                </a:moveTo>
                <a:lnTo>
                  <a:pt x="8983176" y="1130961"/>
                </a:lnTo>
                <a:cubicBezTo>
                  <a:pt x="9021276" y="1130961"/>
                  <a:pt x="9051637" y="1161322"/>
                  <a:pt x="9051637" y="1199422"/>
                </a:cubicBezTo>
                <a:cubicBezTo>
                  <a:pt x="9051637" y="1217877"/>
                  <a:pt x="9045089" y="1233950"/>
                  <a:pt x="9031397" y="1247642"/>
                </a:cubicBezTo>
                <a:cubicBezTo>
                  <a:pt x="9018299" y="1260739"/>
                  <a:pt x="9002226" y="1267288"/>
                  <a:pt x="8983176" y="1267288"/>
                </a:cubicBezTo>
                <a:lnTo>
                  <a:pt x="8602771" y="1267288"/>
                </a:lnTo>
                <a:close/>
                <a:moveTo>
                  <a:pt x="7185928" y="897598"/>
                </a:moveTo>
                <a:lnTo>
                  <a:pt x="7185928" y="1697699"/>
                </a:lnTo>
                <a:lnTo>
                  <a:pt x="8122354" y="1697699"/>
                </a:lnTo>
                <a:lnTo>
                  <a:pt x="8122354" y="1492316"/>
                </a:lnTo>
                <a:lnTo>
                  <a:pt x="7497872" y="1492316"/>
                </a:lnTo>
                <a:lnTo>
                  <a:pt x="7497872" y="1389922"/>
                </a:lnTo>
                <a:lnTo>
                  <a:pt x="8122354" y="1389922"/>
                </a:lnTo>
                <a:lnTo>
                  <a:pt x="8122354" y="1204780"/>
                </a:lnTo>
                <a:lnTo>
                  <a:pt x="7497872" y="1204780"/>
                </a:lnTo>
                <a:lnTo>
                  <a:pt x="7497872" y="1102386"/>
                </a:lnTo>
                <a:lnTo>
                  <a:pt x="8122354" y="1102386"/>
                </a:lnTo>
                <a:lnTo>
                  <a:pt x="8122354" y="897598"/>
                </a:lnTo>
                <a:close/>
                <a:moveTo>
                  <a:pt x="4757053" y="897598"/>
                </a:moveTo>
                <a:lnTo>
                  <a:pt x="4757053" y="1151202"/>
                </a:lnTo>
                <a:lnTo>
                  <a:pt x="5127932" y="1151202"/>
                </a:lnTo>
                <a:lnTo>
                  <a:pt x="5127932" y="1697699"/>
                </a:lnTo>
                <a:lnTo>
                  <a:pt x="5439876" y="1697699"/>
                </a:lnTo>
                <a:lnTo>
                  <a:pt x="5439876" y="1151202"/>
                </a:lnTo>
                <a:lnTo>
                  <a:pt x="5810756" y="1151202"/>
                </a:lnTo>
                <a:lnTo>
                  <a:pt x="5810756" y="897598"/>
                </a:lnTo>
                <a:close/>
                <a:moveTo>
                  <a:pt x="2452003" y="897598"/>
                </a:moveTo>
                <a:lnTo>
                  <a:pt x="2452003" y="1697699"/>
                </a:lnTo>
                <a:lnTo>
                  <a:pt x="3388429" y="1697699"/>
                </a:lnTo>
                <a:lnTo>
                  <a:pt x="3388429" y="1492316"/>
                </a:lnTo>
                <a:lnTo>
                  <a:pt x="2763946" y="1492316"/>
                </a:lnTo>
                <a:lnTo>
                  <a:pt x="2763946" y="1389922"/>
                </a:lnTo>
                <a:lnTo>
                  <a:pt x="3388429" y="1389922"/>
                </a:lnTo>
                <a:lnTo>
                  <a:pt x="3388429" y="1204780"/>
                </a:lnTo>
                <a:lnTo>
                  <a:pt x="2763946" y="1204780"/>
                </a:lnTo>
                <a:lnTo>
                  <a:pt x="2763946" y="1102386"/>
                </a:lnTo>
                <a:lnTo>
                  <a:pt x="3388429" y="1102386"/>
                </a:lnTo>
                <a:lnTo>
                  <a:pt x="3388429" y="897598"/>
                </a:lnTo>
                <a:close/>
                <a:moveTo>
                  <a:pt x="8290828" y="897003"/>
                </a:moveTo>
                <a:lnTo>
                  <a:pt x="8290828" y="1697103"/>
                </a:lnTo>
                <a:lnTo>
                  <a:pt x="8602771" y="1697103"/>
                </a:lnTo>
                <a:lnTo>
                  <a:pt x="8602771" y="1501841"/>
                </a:lnTo>
                <a:lnTo>
                  <a:pt x="8881377" y="1501841"/>
                </a:lnTo>
                <a:lnTo>
                  <a:pt x="9031991" y="1697103"/>
                </a:lnTo>
                <a:lnTo>
                  <a:pt x="9364176" y="1697103"/>
                </a:lnTo>
                <a:lnTo>
                  <a:pt x="9189749" y="1472670"/>
                </a:lnTo>
                <a:cubicBezTo>
                  <a:pt x="9242137" y="1448263"/>
                  <a:pt x="9284404" y="1411353"/>
                  <a:pt x="9315956" y="1363133"/>
                </a:cubicBezTo>
                <a:cubicBezTo>
                  <a:pt x="9348103" y="1314317"/>
                  <a:pt x="9364176" y="1259548"/>
                  <a:pt x="9364176" y="1199422"/>
                </a:cubicBezTo>
                <a:cubicBezTo>
                  <a:pt x="9366557" y="1033925"/>
                  <a:pt x="9226659" y="895217"/>
                  <a:pt x="9061757" y="897003"/>
                </a:cubicBezTo>
                <a:close/>
                <a:moveTo>
                  <a:pt x="9462403" y="896408"/>
                </a:moveTo>
                <a:lnTo>
                  <a:pt x="9462403" y="1696508"/>
                </a:lnTo>
                <a:lnTo>
                  <a:pt x="9774346" y="1696508"/>
                </a:lnTo>
                <a:lnTo>
                  <a:pt x="9774346" y="1269669"/>
                </a:lnTo>
                <a:lnTo>
                  <a:pt x="10086885" y="1696508"/>
                </a:lnTo>
                <a:lnTo>
                  <a:pt x="10242857" y="1696508"/>
                </a:lnTo>
                <a:lnTo>
                  <a:pt x="10555396" y="1269669"/>
                </a:lnTo>
                <a:lnTo>
                  <a:pt x="10555396" y="1696508"/>
                </a:lnTo>
                <a:lnTo>
                  <a:pt x="10867340" y="1696508"/>
                </a:lnTo>
                <a:lnTo>
                  <a:pt x="10867340" y="896408"/>
                </a:lnTo>
                <a:lnTo>
                  <a:pt x="10477410" y="896408"/>
                </a:lnTo>
                <a:lnTo>
                  <a:pt x="10164871" y="1296458"/>
                </a:lnTo>
                <a:lnTo>
                  <a:pt x="9852928" y="896408"/>
                </a:lnTo>
                <a:close/>
                <a:moveTo>
                  <a:pt x="5909578" y="896408"/>
                </a:moveTo>
                <a:lnTo>
                  <a:pt x="5909578" y="1696508"/>
                </a:lnTo>
                <a:lnTo>
                  <a:pt x="6221522" y="1696508"/>
                </a:lnTo>
                <a:lnTo>
                  <a:pt x="6221522" y="1423259"/>
                </a:lnTo>
                <a:lnTo>
                  <a:pt x="6690032" y="1423259"/>
                </a:lnTo>
                <a:lnTo>
                  <a:pt x="6690032" y="1696508"/>
                </a:lnTo>
                <a:lnTo>
                  <a:pt x="7002572" y="1696508"/>
                </a:lnTo>
                <a:lnTo>
                  <a:pt x="7002572" y="896408"/>
                </a:lnTo>
                <a:lnTo>
                  <a:pt x="6690032" y="896408"/>
                </a:lnTo>
                <a:lnTo>
                  <a:pt x="6690032" y="1169656"/>
                </a:lnTo>
                <a:lnTo>
                  <a:pt x="6221522" y="1169656"/>
                </a:lnTo>
                <a:lnTo>
                  <a:pt x="6221522" y="896408"/>
                </a:lnTo>
                <a:close/>
                <a:moveTo>
                  <a:pt x="3556903" y="896408"/>
                </a:moveTo>
                <a:lnTo>
                  <a:pt x="3556903" y="1696508"/>
                </a:lnTo>
                <a:lnTo>
                  <a:pt x="3868846" y="1696508"/>
                </a:lnTo>
                <a:lnTo>
                  <a:pt x="3868846" y="1207756"/>
                </a:lnTo>
                <a:lnTo>
                  <a:pt x="4298662" y="1696508"/>
                </a:lnTo>
                <a:lnTo>
                  <a:pt x="4649896" y="1696508"/>
                </a:lnTo>
                <a:lnTo>
                  <a:pt x="4649896" y="896408"/>
                </a:lnTo>
                <a:lnTo>
                  <a:pt x="4337357" y="896408"/>
                </a:lnTo>
                <a:lnTo>
                  <a:pt x="4337357" y="1320270"/>
                </a:lnTo>
                <a:lnTo>
                  <a:pt x="3986123" y="896408"/>
                </a:lnTo>
                <a:close/>
                <a:moveTo>
                  <a:pt x="1769775" y="876762"/>
                </a:moveTo>
                <a:cubicBezTo>
                  <a:pt x="1468547" y="877358"/>
                  <a:pt x="1222087" y="964273"/>
                  <a:pt x="1223278" y="1267288"/>
                </a:cubicBezTo>
                <a:lnTo>
                  <a:pt x="1223278" y="1325628"/>
                </a:lnTo>
                <a:cubicBezTo>
                  <a:pt x="1222087" y="1628047"/>
                  <a:pt x="1468547" y="1714963"/>
                  <a:pt x="1769775" y="1716153"/>
                </a:cubicBezTo>
                <a:cubicBezTo>
                  <a:pt x="1905506" y="1716153"/>
                  <a:pt x="2046595" y="1683411"/>
                  <a:pt x="2139464" y="1591733"/>
                </a:cubicBezTo>
                <a:lnTo>
                  <a:pt x="2154942" y="1716153"/>
                </a:lnTo>
                <a:lnTo>
                  <a:pt x="2310914" y="1716153"/>
                </a:lnTo>
                <a:lnTo>
                  <a:pt x="2310914" y="1257167"/>
                </a:lnTo>
                <a:lnTo>
                  <a:pt x="1767393" y="1257167"/>
                </a:lnTo>
                <a:lnTo>
                  <a:pt x="1767393" y="1394089"/>
                </a:lnTo>
                <a:lnTo>
                  <a:pt x="2018615" y="1394089"/>
                </a:lnTo>
                <a:cubicBezTo>
                  <a:pt x="1971585" y="1454811"/>
                  <a:pt x="1893004" y="1461955"/>
                  <a:pt x="1769775" y="1461955"/>
                </a:cubicBezTo>
                <a:cubicBezTo>
                  <a:pt x="1641782" y="1460169"/>
                  <a:pt x="1533436" y="1437547"/>
                  <a:pt x="1535221" y="1305983"/>
                </a:cubicBezTo>
                <a:lnTo>
                  <a:pt x="1535221" y="1286338"/>
                </a:lnTo>
                <a:cubicBezTo>
                  <a:pt x="1533436" y="1155964"/>
                  <a:pt x="1641782" y="1132152"/>
                  <a:pt x="1769775" y="1130366"/>
                </a:cubicBezTo>
                <a:cubicBezTo>
                  <a:pt x="1815613" y="1130366"/>
                  <a:pt x="1857285" y="1135128"/>
                  <a:pt x="1894195" y="1144653"/>
                </a:cubicBezTo>
                <a:cubicBezTo>
                  <a:pt x="1931104" y="1154178"/>
                  <a:pt x="1959679" y="1172038"/>
                  <a:pt x="1979325" y="1198827"/>
                </a:cubicBezTo>
                <a:lnTo>
                  <a:pt x="2310914" y="1198827"/>
                </a:lnTo>
                <a:cubicBezTo>
                  <a:pt x="2275790" y="952367"/>
                  <a:pt x="2047190" y="876762"/>
                  <a:pt x="1769775" y="876762"/>
                </a:cubicBezTo>
                <a:close/>
                <a:moveTo>
                  <a:pt x="0" y="0"/>
                </a:moveTo>
                <a:lnTo>
                  <a:pt x="12278497" y="0"/>
                </a:lnTo>
                <a:lnTo>
                  <a:pt x="12278497" y="2690735"/>
                </a:lnTo>
                <a:lnTo>
                  <a:pt x="0" y="2690735"/>
                </a:lnTo>
                <a:close/>
              </a:path>
            </a:pathLst>
          </a:custGeom>
          <a:gradFill>
            <a:gsLst>
              <a:gs pos="65000">
                <a:schemeClr val="accent1">
                  <a:lumMod val="36000"/>
                  <a:lumOff val="64000"/>
                </a:schemeClr>
              </a:gs>
              <a:gs pos="10000">
                <a:schemeClr val="tx1">
                  <a:alpha val="0"/>
                  <a:lumMod val="0"/>
                </a:schemeClr>
              </a:gs>
              <a:gs pos="83000">
                <a:schemeClr val="bg1">
                  <a:alpha val="0"/>
                  <a:lumMod val="78000"/>
                  <a:lumOff val="22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dirty="0">
              <a:latin typeface="AKIRAEXPANDED-SUPERBOLD" panose="020008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CB445-0DFA-CAC4-F893-D25B1818DA13}"/>
              </a:ext>
            </a:extLst>
          </p:cNvPr>
          <p:cNvSpPr txBox="1"/>
          <p:nvPr/>
        </p:nvSpPr>
        <p:spPr>
          <a:xfrm>
            <a:off x="0" y="1262220"/>
            <a:ext cx="12386624" cy="1036320"/>
          </a:xfrm>
          <a:custGeom>
            <a:avLst/>
            <a:gdLst/>
            <a:ahLst/>
            <a:cxnLst/>
            <a:rect l="l" t="t" r="r" b="b"/>
            <a:pathLst>
              <a:path w="12192000" h="1036320">
                <a:moveTo>
                  <a:pt x="7745089" y="525617"/>
                </a:moveTo>
                <a:lnTo>
                  <a:pt x="7809159" y="525617"/>
                </a:lnTo>
                <a:cubicBezTo>
                  <a:pt x="7824340" y="525617"/>
                  <a:pt x="7832934" y="537895"/>
                  <a:pt x="7832934" y="553075"/>
                </a:cubicBezTo>
                <a:cubicBezTo>
                  <a:pt x="7832934" y="568144"/>
                  <a:pt x="7824340" y="580534"/>
                  <a:pt x="7809159" y="580534"/>
                </a:cubicBezTo>
                <a:lnTo>
                  <a:pt x="7745089" y="580534"/>
                </a:lnTo>
                <a:close/>
                <a:moveTo>
                  <a:pt x="8383264" y="521821"/>
                </a:moveTo>
                <a:lnTo>
                  <a:pt x="8454589" y="521821"/>
                </a:lnTo>
                <a:cubicBezTo>
                  <a:pt x="8461733" y="521821"/>
                  <a:pt x="8467425" y="527514"/>
                  <a:pt x="8467425" y="534658"/>
                </a:cubicBezTo>
                <a:cubicBezTo>
                  <a:pt x="8467425" y="538118"/>
                  <a:pt x="8466198" y="541132"/>
                  <a:pt x="8463631" y="543699"/>
                </a:cubicBezTo>
                <a:cubicBezTo>
                  <a:pt x="8461175" y="546155"/>
                  <a:pt x="8458161" y="547383"/>
                  <a:pt x="8454589" y="547383"/>
                </a:cubicBezTo>
                <a:lnTo>
                  <a:pt x="8383264" y="547383"/>
                </a:lnTo>
                <a:close/>
                <a:moveTo>
                  <a:pt x="5750717" y="521710"/>
                </a:moveTo>
                <a:cubicBezTo>
                  <a:pt x="5774604" y="522045"/>
                  <a:pt x="5794919" y="526510"/>
                  <a:pt x="5794584" y="550955"/>
                </a:cubicBezTo>
                <a:lnTo>
                  <a:pt x="5794584" y="554638"/>
                </a:lnTo>
                <a:cubicBezTo>
                  <a:pt x="5794919" y="579195"/>
                  <a:pt x="5774604" y="583660"/>
                  <a:pt x="5750717" y="583994"/>
                </a:cubicBezTo>
                <a:cubicBezTo>
                  <a:pt x="5726719" y="583660"/>
                  <a:pt x="5706404" y="579195"/>
                  <a:pt x="5706739" y="554638"/>
                </a:cubicBezTo>
                <a:lnTo>
                  <a:pt x="5706739" y="550955"/>
                </a:lnTo>
                <a:cubicBezTo>
                  <a:pt x="5706404" y="526510"/>
                  <a:pt x="5726719" y="522045"/>
                  <a:pt x="5750717" y="521710"/>
                </a:cubicBezTo>
                <a:close/>
                <a:moveTo>
                  <a:pt x="4798217" y="521710"/>
                </a:moveTo>
                <a:cubicBezTo>
                  <a:pt x="4822104" y="522045"/>
                  <a:pt x="4842419" y="526510"/>
                  <a:pt x="4842084" y="550955"/>
                </a:cubicBezTo>
                <a:lnTo>
                  <a:pt x="4842084" y="554638"/>
                </a:lnTo>
                <a:cubicBezTo>
                  <a:pt x="4842419" y="579195"/>
                  <a:pt x="4822104" y="583660"/>
                  <a:pt x="4798217" y="583994"/>
                </a:cubicBezTo>
                <a:cubicBezTo>
                  <a:pt x="4774219" y="583660"/>
                  <a:pt x="4753904" y="579195"/>
                  <a:pt x="4754238" y="554638"/>
                </a:cubicBezTo>
                <a:lnTo>
                  <a:pt x="4754238" y="550955"/>
                </a:lnTo>
                <a:cubicBezTo>
                  <a:pt x="4753904" y="526510"/>
                  <a:pt x="4774219" y="522045"/>
                  <a:pt x="4798217" y="521710"/>
                </a:cubicBezTo>
                <a:close/>
                <a:moveTo>
                  <a:pt x="4398167" y="521710"/>
                </a:moveTo>
                <a:cubicBezTo>
                  <a:pt x="4422054" y="522045"/>
                  <a:pt x="4442369" y="526510"/>
                  <a:pt x="4442034" y="550955"/>
                </a:cubicBezTo>
                <a:lnTo>
                  <a:pt x="4442034" y="554638"/>
                </a:lnTo>
                <a:cubicBezTo>
                  <a:pt x="4442369" y="579195"/>
                  <a:pt x="4422054" y="583660"/>
                  <a:pt x="4398167" y="583994"/>
                </a:cubicBezTo>
                <a:cubicBezTo>
                  <a:pt x="4374169" y="583660"/>
                  <a:pt x="4353854" y="579195"/>
                  <a:pt x="4354189" y="554638"/>
                </a:cubicBezTo>
                <a:lnTo>
                  <a:pt x="4354189" y="550955"/>
                </a:lnTo>
                <a:cubicBezTo>
                  <a:pt x="4353854" y="526510"/>
                  <a:pt x="4374169" y="522045"/>
                  <a:pt x="4398167" y="521710"/>
                </a:cubicBezTo>
                <a:close/>
                <a:moveTo>
                  <a:pt x="8753399" y="478066"/>
                </a:moveTo>
                <a:lnTo>
                  <a:pt x="8753399" y="628085"/>
                </a:lnTo>
                <a:lnTo>
                  <a:pt x="8928979" y="628085"/>
                </a:lnTo>
                <a:lnTo>
                  <a:pt x="8928979" y="589575"/>
                </a:lnTo>
                <a:lnTo>
                  <a:pt x="8811889" y="589575"/>
                </a:lnTo>
                <a:lnTo>
                  <a:pt x="8811889" y="570377"/>
                </a:lnTo>
                <a:lnTo>
                  <a:pt x="8928979" y="570377"/>
                </a:lnTo>
                <a:lnTo>
                  <a:pt x="8928979" y="535662"/>
                </a:lnTo>
                <a:lnTo>
                  <a:pt x="8811889" y="535662"/>
                </a:lnTo>
                <a:lnTo>
                  <a:pt x="8811889" y="516464"/>
                </a:lnTo>
                <a:lnTo>
                  <a:pt x="8928979" y="516464"/>
                </a:lnTo>
                <a:lnTo>
                  <a:pt x="8928979" y="478066"/>
                </a:lnTo>
                <a:close/>
                <a:moveTo>
                  <a:pt x="8543849" y="478066"/>
                </a:moveTo>
                <a:lnTo>
                  <a:pt x="8543849" y="628085"/>
                </a:lnTo>
                <a:lnTo>
                  <a:pt x="8719429" y="628085"/>
                </a:lnTo>
                <a:lnTo>
                  <a:pt x="8719429" y="589575"/>
                </a:lnTo>
                <a:lnTo>
                  <a:pt x="8602339" y="589575"/>
                </a:lnTo>
                <a:lnTo>
                  <a:pt x="8602339" y="570377"/>
                </a:lnTo>
                <a:lnTo>
                  <a:pt x="8719429" y="570377"/>
                </a:lnTo>
                <a:lnTo>
                  <a:pt x="8719429" y="535662"/>
                </a:lnTo>
                <a:lnTo>
                  <a:pt x="8602339" y="535662"/>
                </a:lnTo>
                <a:lnTo>
                  <a:pt x="8602339" y="516464"/>
                </a:lnTo>
                <a:lnTo>
                  <a:pt x="8719429" y="516464"/>
                </a:lnTo>
                <a:lnTo>
                  <a:pt x="8719429" y="478066"/>
                </a:lnTo>
                <a:close/>
                <a:moveTo>
                  <a:pt x="7905674" y="478066"/>
                </a:moveTo>
                <a:lnTo>
                  <a:pt x="7905674" y="628085"/>
                </a:lnTo>
                <a:lnTo>
                  <a:pt x="8081254" y="628085"/>
                </a:lnTo>
                <a:lnTo>
                  <a:pt x="8081254" y="589575"/>
                </a:lnTo>
                <a:lnTo>
                  <a:pt x="7964164" y="589575"/>
                </a:lnTo>
                <a:lnTo>
                  <a:pt x="7964164" y="570377"/>
                </a:lnTo>
                <a:lnTo>
                  <a:pt x="8081254" y="570377"/>
                </a:lnTo>
                <a:lnTo>
                  <a:pt x="8081254" y="535662"/>
                </a:lnTo>
                <a:lnTo>
                  <a:pt x="7964164" y="535662"/>
                </a:lnTo>
                <a:lnTo>
                  <a:pt x="7964164" y="516464"/>
                </a:lnTo>
                <a:lnTo>
                  <a:pt x="8081254" y="516464"/>
                </a:lnTo>
                <a:lnTo>
                  <a:pt x="8081254" y="478066"/>
                </a:lnTo>
                <a:close/>
                <a:moveTo>
                  <a:pt x="7686599" y="478066"/>
                </a:moveTo>
                <a:lnTo>
                  <a:pt x="7686599" y="628085"/>
                </a:lnTo>
                <a:lnTo>
                  <a:pt x="7820098" y="628085"/>
                </a:lnTo>
                <a:cubicBezTo>
                  <a:pt x="7861286" y="628643"/>
                  <a:pt x="7891870" y="593817"/>
                  <a:pt x="7891535" y="553075"/>
                </a:cubicBezTo>
                <a:cubicBezTo>
                  <a:pt x="7891870" y="512110"/>
                  <a:pt x="7861286" y="477508"/>
                  <a:pt x="7820098" y="478066"/>
                </a:cubicBezTo>
                <a:close/>
                <a:moveTo>
                  <a:pt x="7372274" y="478066"/>
                </a:moveTo>
                <a:lnTo>
                  <a:pt x="7372274" y="525617"/>
                </a:lnTo>
                <a:lnTo>
                  <a:pt x="7441814" y="525617"/>
                </a:lnTo>
                <a:lnTo>
                  <a:pt x="7441814" y="628085"/>
                </a:lnTo>
                <a:lnTo>
                  <a:pt x="7500304" y="628085"/>
                </a:lnTo>
                <a:lnTo>
                  <a:pt x="7500304" y="525617"/>
                </a:lnTo>
                <a:lnTo>
                  <a:pt x="7569843" y="525617"/>
                </a:lnTo>
                <a:lnTo>
                  <a:pt x="7569843" y="478066"/>
                </a:lnTo>
                <a:close/>
                <a:moveTo>
                  <a:pt x="7134149" y="478066"/>
                </a:moveTo>
                <a:lnTo>
                  <a:pt x="7212842" y="553075"/>
                </a:lnTo>
                <a:lnTo>
                  <a:pt x="7134149" y="628085"/>
                </a:lnTo>
                <a:lnTo>
                  <a:pt x="7207373" y="628085"/>
                </a:lnTo>
                <a:lnTo>
                  <a:pt x="7249454" y="584218"/>
                </a:lnTo>
                <a:lnTo>
                  <a:pt x="7291535" y="628085"/>
                </a:lnTo>
                <a:lnTo>
                  <a:pt x="7364647" y="628085"/>
                </a:lnTo>
                <a:lnTo>
                  <a:pt x="7285954" y="553075"/>
                </a:lnTo>
                <a:lnTo>
                  <a:pt x="7364647" y="478066"/>
                </a:lnTo>
                <a:lnTo>
                  <a:pt x="7291535" y="478066"/>
                </a:lnTo>
                <a:lnTo>
                  <a:pt x="7249454" y="521821"/>
                </a:lnTo>
                <a:lnTo>
                  <a:pt x="7207373" y="478066"/>
                </a:lnTo>
                <a:close/>
                <a:moveTo>
                  <a:pt x="6953174" y="478066"/>
                </a:moveTo>
                <a:lnTo>
                  <a:pt x="6953174" y="628085"/>
                </a:lnTo>
                <a:lnTo>
                  <a:pt x="7128754" y="628085"/>
                </a:lnTo>
                <a:lnTo>
                  <a:pt x="7128754" y="589575"/>
                </a:lnTo>
                <a:lnTo>
                  <a:pt x="7011664" y="589575"/>
                </a:lnTo>
                <a:lnTo>
                  <a:pt x="7011664" y="570377"/>
                </a:lnTo>
                <a:lnTo>
                  <a:pt x="7128754" y="570377"/>
                </a:lnTo>
                <a:lnTo>
                  <a:pt x="7128754" y="535662"/>
                </a:lnTo>
                <a:lnTo>
                  <a:pt x="7011664" y="535662"/>
                </a:lnTo>
                <a:lnTo>
                  <a:pt x="7011664" y="516464"/>
                </a:lnTo>
                <a:lnTo>
                  <a:pt x="7128754" y="516464"/>
                </a:lnTo>
                <a:lnTo>
                  <a:pt x="7128754" y="478066"/>
                </a:lnTo>
                <a:close/>
                <a:moveTo>
                  <a:pt x="6429299" y="478066"/>
                </a:moveTo>
                <a:lnTo>
                  <a:pt x="6429299" y="628085"/>
                </a:lnTo>
                <a:lnTo>
                  <a:pt x="6604879" y="628085"/>
                </a:lnTo>
                <a:lnTo>
                  <a:pt x="6604879" y="589575"/>
                </a:lnTo>
                <a:lnTo>
                  <a:pt x="6487789" y="589575"/>
                </a:lnTo>
                <a:lnTo>
                  <a:pt x="6487789" y="570377"/>
                </a:lnTo>
                <a:lnTo>
                  <a:pt x="6604879" y="570377"/>
                </a:lnTo>
                <a:lnTo>
                  <a:pt x="6604879" y="535662"/>
                </a:lnTo>
                <a:lnTo>
                  <a:pt x="6487789" y="535662"/>
                </a:lnTo>
                <a:lnTo>
                  <a:pt x="6487789" y="516464"/>
                </a:lnTo>
                <a:lnTo>
                  <a:pt x="6604879" y="516464"/>
                </a:lnTo>
                <a:lnTo>
                  <a:pt x="6604879" y="478066"/>
                </a:lnTo>
                <a:close/>
                <a:moveTo>
                  <a:pt x="5972099" y="478066"/>
                </a:moveTo>
                <a:lnTo>
                  <a:pt x="5972099" y="525617"/>
                </a:lnTo>
                <a:lnTo>
                  <a:pt x="6041639" y="525617"/>
                </a:lnTo>
                <a:lnTo>
                  <a:pt x="6041639" y="628085"/>
                </a:lnTo>
                <a:lnTo>
                  <a:pt x="6100129" y="628085"/>
                </a:lnTo>
                <a:lnTo>
                  <a:pt x="6100129" y="525617"/>
                </a:lnTo>
                <a:lnTo>
                  <a:pt x="6169668" y="525617"/>
                </a:lnTo>
                <a:lnTo>
                  <a:pt x="6169668" y="478066"/>
                </a:lnTo>
                <a:close/>
                <a:moveTo>
                  <a:pt x="5448224" y="478066"/>
                </a:moveTo>
                <a:lnTo>
                  <a:pt x="5448224" y="525617"/>
                </a:lnTo>
                <a:lnTo>
                  <a:pt x="5517764" y="525617"/>
                </a:lnTo>
                <a:lnTo>
                  <a:pt x="5517764" y="628085"/>
                </a:lnTo>
                <a:lnTo>
                  <a:pt x="5576254" y="628085"/>
                </a:lnTo>
                <a:lnTo>
                  <a:pt x="5576254" y="525617"/>
                </a:lnTo>
                <a:lnTo>
                  <a:pt x="5645793" y="525617"/>
                </a:lnTo>
                <a:lnTo>
                  <a:pt x="5645793" y="478066"/>
                </a:lnTo>
                <a:close/>
                <a:moveTo>
                  <a:pt x="5105324" y="478066"/>
                </a:moveTo>
                <a:lnTo>
                  <a:pt x="5189487" y="576851"/>
                </a:lnTo>
                <a:lnTo>
                  <a:pt x="5189487" y="628085"/>
                </a:lnTo>
                <a:lnTo>
                  <a:pt x="5247976" y="628085"/>
                </a:lnTo>
                <a:lnTo>
                  <a:pt x="5247976" y="576851"/>
                </a:lnTo>
                <a:lnTo>
                  <a:pt x="5332139" y="478066"/>
                </a:lnTo>
                <a:lnTo>
                  <a:pt x="5262710" y="478066"/>
                </a:lnTo>
                <a:lnTo>
                  <a:pt x="5218731" y="531867"/>
                </a:lnTo>
                <a:lnTo>
                  <a:pt x="5174864" y="478066"/>
                </a:lnTo>
                <a:close/>
                <a:moveTo>
                  <a:pt x="3419399" y="478066"/>
                </a:moveTo>
                <a:lnTo>
                  <a:pt x="3419399" y="628085"/>
                </a:lnTo>
                <a:lnTo>
                  <a:pt x="3594979" y="628085"/>
                </a:lnTo>
                <a:lnTo>
                  <a:pt x="3594979" y="589575"/>
                </a:lnTo>
                <a:lnTo>
                  <a:pt x="3477889" y="589575"/>
                </a:lnTo>
                <a:lnTo>
                  <a:pt x="3477889" y="570377"/>
                </a:lnTo>
                <a:lnTo>
                  <a:pt x="3594979" y="570377"/>
                </a:lnTo>
                <a:lnTo>
                  <a:pt x="3594979" y="535662"/>
                </a:lnTo>
                <a:lnTo>
                  <a:pt x="3477889" y="535662"/>
                </a:lnTo>
                <a:lnTo>
                  <a:pt x="3477889" y="516464"/>
                </a:lnTo>
                <a:lnTo>
                  <a:pt x="3594979" y="516464"/>
                </a:lnTo>
                <a:lnTo>
                  <a:pt x="3594979" y="478066"/>
                </a:lnTo>
                <a:close/>
                <a:moveTo>
                  <a:pt x="3200324" y="478066"/>
                </a:moveTo>
                <a:lnTo>
                  <a:pt x="3200324" y="525617"/>
                </a:lnTo>
                <a:lnTo>
                  <a:pt x="3269864" y="525617"/>
                </a:lnTo>
                <a:lnTo>
                  <a:pt x="3269864" y="628085"/>
                </a:lnTo>
                <a:lnTo>
                  <a:pt x="3328353" y="628085"/>
                </a:lnTo>
                <a:lnTo>
                  <a:pt x="3328353" y="525617"/>
                </a:lnTo>
                <a:lnTo>
                  <a:pt x="3397894" y="525617"/>
                </a:lnTo>
                <a:lnTo>
                  <a:pt x="3397894" y="478066"/>
                </a:lnTo>
                <a:close/>
                <a:moveTo>
                  <a:pt x="8324774" y="477954"/>
                </a:moveTo>
                <a:lnTo>
                  <a:pt x="8324774" y="627973"/>
                </a:lnTo>
                <a:lnTo>
                  <a:pt x="8383264" y="627973"/>
                </a:lnTo>
                <a:lnTo>
                  <a:pt x="8383264" y="591361"/>
                </a:lnTo>
                <a:lnTo>
                  <a:pt x="8435502" y="591361"/>
                </a:lnTo>
                <a:lnTo>
                  <a:pt x="8463742" y="627973"/>
                </a:lnTo>
                <a:lnTo>
                  <a:pt x="8526027" y="627973"/>
                </a:lnTo>
                <a:lnTo>
                  <a:pt x="8493322" y="585892"/>
                </a:lnTo>
                <a:cubicBezTo>
                  <a:pt x="8503145" y="581316"/>
                  <a:pt x="8511069" y="574395"/>
                  <a:pt x="8516985" y="565354"/>
                </a:cubicBezTo>
                <a:cubicBezTo>
                  <a:pt x="8523013" y="556201"/>
                  <a:pt x="8526027" y="545932"/>
                  <a:pt x="8526027" y="534658"/>
                </a:cubicBezTo>
                <a:cubicBezTo>
                  <a:pt x="8526473" y="503627"/>
                  <a:pt x="8500243" y="477620"/>
                  <a:pt x="8469323" y="477954"/>
                </a:cubicBezTo>
                <a:close/>
                <a:moveTo>
                  <a:pt x="6715049" y="477843"/>
                </a:moveTo>
                <a:lnTo>
                  <a:pt x="6715049" y="627862"/>
                </a:lnTo>
                <a:lnTo>
                  <a:pt x="6773539" y="627862"/>
                </a:lnTo>
                <a:lnTo>
                  <a:pt x="6773539" y="536221"/>
                </a:lnTo>
                <a:lnTo>
                  <a:pt x="6854129" y="627862"/>
                </a:lnTo>
                <a:lnTo>
                  <a:pt x="6919985" y="627862"/>
                </a:lnTo>
                <a:lnTo>
                  <a:pt x="6919985" y="477843"/>
                </a:lnTo>
                <a:lnTo>
                  <a:pt x="6861384" y="477843"/>
                </a:lnTo>
                <a:lnTo>
                  <a:pt x="6861384" y="557317"/>
                </a:lnTo>
                <a:lnTo>
                  <a:pt x="6795528" y="477843"/>
                </a:lnTo>
                <a:close/>
                <a:moveTo>
                  <a:pt x="6191174" y="477843"/>
                </a:moveTo>
                <a:lnTo>
                  <a:pt x="6191174" y="627862"/>
                </a:lnTo>
                <a:lnTo>
                  <a:pt x="6249664" y="627862"/>
                </a:lnTo>
                <a:lnTo>
                  <a:pt x="6249664" y="576627"/>
                </a:lnTo>
                <a:lnTo>
                  <a:pt x="6337509" y="576627"/>
                </a:lnTo>
                <a:lnTo>
                  <a:pt x="6337509" y="627862"/>
                </a:lnTo>
                <a:lnTo>
                  <a:pt x="6396110" y="627862"/>
                </a:lnTo>
                <a:lnTo>
                  <a:pt x="6396110" y="477843"/>
                </a:lnTo>
                <a:lnTo>
                  <a:pt x="6337509" y="477843"/>
                </a:lnTo>
                <a:lnTo>
                  <a:pt x="6337509" y="529077"/>
                </a:lnTo>
                <a:lnTo>
                  <a:pt x="6249664" y="529077"/>
                </a:lnTo>
                <a:lnTo>
                  <a:pt x="6249664" y="477843"/>
                </a:lnTo>
                <a:close/>
                <a:moveTo>
                  <a:pt x="4514774" y="477843"/>
                </a:moveTo>
                <a:lnTo>
                  <a:pt x="4514774" y="627862"/>
                </a:lnTo>
                <a:lnTo>
                  <a:pt x="4690354" y="627862"/>
                </a:lnTo>
                <a:lnTo>
                  <a:pt x="4690354" y="580311"/>
                </a:lnTo>
                <a:lnTo>
                  <a:pt x="4573264" y="580311"/>
                </a:lnTo>
                <a:lnTo>
                  <a:pt x="4573264" y="477843"/>
                </a:lnTo>
                <a:close/>
                <a:moveTo>
                  <a:pt x="4067099" y="477843"/>
                </a:moveTo>
                <a:lnTo>
                  <a:pt x="4067099" y="627862"/>
                </a:lnTo>
                <a:lnTo>
                  <a:pt x="4125589" y="627862"/>
                </a:lnTo>
                <a:lnTo>
                  <a:pt x="4125589" y="536221"/>
                </a:lnTo>
                <a:lnTo>
                  <a:pt x="4206179" y="627862"/>
                </a:lnTo>
                <a:lnTo>
                  <a:pt x="4272035" y="627862"/>
                </a:lnTo>
                <a:lnTo>
                  <a:pt x="4272035" y="477843"/>
                </a:lnTo>
                <a:lnTo>
                  <a:pt x="4213435" y="477843"/>
                </a:lnTo>
                <a:lnTo>
                  <a:pt x="4213435" y="557317"/>
                </a:lnTo>
                <a:lnTo>
                  <a:pt x="4147579" y="477843"/>
                </a:lnTo>
                <a:close/>
                <a:moveTo>
                  <a:pt x="3828974" y="477843"/>
                </a:moveTo>
                <a:lnTo>
                  <a:pt x="3828974" y="627862"/>
                </a:lnTo>
                <a:lnTo>
                  <a:pt x="3887464" y="627862"/>
                </a:lnTo>
                <a:lnTo>
                  <a:pt x="3887464" y="576627"/>
                </a:lnTo>
                <a:lnTo>
                  <a:pt x="3975310" y="576627"/>
                </a:lnTo>
                <a:lnTo>
                  <a:pt x="3975310" y="627862"/>
                </a:lnTo>
                <a:lnTo>
                  <a:pt x="4033911" y="627862"/>
                </a:lnTo>
                <a:lnTo>
                  <a:pt x="4033911" y="477843"/>
                </a:lnTo>
                <a:lnTo>
                  <a:pt x="3975310" y="477843"/>
                </a:lnTo>
                <a:lnTo>
                  <a:pt x="3975310" y="529077"/>
                </a:lnTo>
                <a:lnTo>
                  <a:pt x="3887464" y="529077"/>
                </a:lnTo>
                <a:lnTo>
                  <a:pt x="3887464" y="477843"/>
                </a:lnTo>
                <a:close/>
                <a:moveTo>
                  <a:pt x="8198642" y="474159"/>
                </a:moveTo>
                <a:cubicBezTo>
                  <a:pt x="8142162" y="474271"/>
                  <a:pt x="8095951" y="490568"/>
                  <a:pt x="8096174" y="547383"/>
                </a:cubicBezTo>
                <a:lnTo>
                  <a:pt x="8096174" y="558322"/>
                </a:lnTo>
                <a:cubicBezTo>
                  <a:pt x="8095951" y="615025"/>
                  <a:pt x="8142162" y="631322"/>
                  <a:pt x="8198642" y="631545"/>
                </a:cubicBezTo>
                <a:cubicBezTo>
                  <a:pt x="8224092" y="631545"/>
                  <a:pt x="8250546" y="625406"/>
                  <a:pt x="8267959" y="608216"/>
                </a:cubicBezTo>
                <a:lnTo>
                  <a:pt x="8270861" y="631545"/>
                </a:lnTo>
                <a:lnTo>
                  <a:pt x="8300106" y="631545"/>
                </a:lnTo>
                <a:lnTo>
                  <a:pt x="8300106" y="545485"/>
                </a:lnTo>
                <a:lnTo>
                  <a:pt x="8198196" y="545485"/>
                </a:lnTo>
                <a:lnTo>
                  <a:pt x="8198196" y="571158"/>
                </a:lnTo>
                <a:lnTo>
                  <a:pt x="8245300" y="571158"/>
                </a:lnTo>
                <a:cubicBezTo>
                  <a:pt x="8236482" y="582543"/>
                  <a:pt x="8221748" y="583883"/>
                  <a:pt x="8198642" y="583883"/>
                </a:cubicBezTo>
                <a:cubicBezTo>
                  <a:pt x="8174644" y="583548"/>
                  <a:pt x="8154329" y="579306"/>
                  <a:pt x="8154664" y="554638"/>
                </a:cubicBezTo>
                <a:lnTo>
                  <a:pt x="8154664" y="550955"/>
                </a:lnTo>
                <a:cubicBezTo>
                  <a:pt x="8154329" y="526510"/>
                  <a:pt x="8174644" y="522045"/>
                  <a:pt x="8198642" y="521710"/>
                </a:cubicBezTo>
                <a:cubicBezTo>
                  <a:pt x="8207237" y="521710"/>
                  <a:pt x="8215051" y="522603"/>
                  <a:pt x="8221971" y="524389"/>
                </a:cubicBezTo>
                <a:cubicBezTo>
                  <a:pt x="8228892" y="526175"/>
                  <a:pt x="8234249" y="529523"/>
                  <a:pt x="8237933" y="534546"/>
                </a:cubicBezTo>
                <a:lnTo>
                  <a:pt x="8300106" y="534546"/>
                </a:lnTo>
                <a:cubicBezTo>
                  <a:pt x="8293520" y="488335"/>
                  <a:pt x="8250658" y="474159"/>
                  <a:pt x="8198642" y="474159"/>
                </a:cubicBezTo>
                <a:close/>
                <a:moveTo>
                  <a:pt x="5750717" y="474159"/>
                </a:moveTo>
                <a:cubicBezTo>
                  <a:pt x="5694237" y="474271"/>
                  <a:pt x="5648026" y="490568"/>
                  <a:pt x="5648249" y="547383"/>
                </a:cubicBezTo>
                <a:lnTo>
                  <a:pt x="5648249" y="558322"/>
                </a:lnTo>
                <a:cubicBezTo>
                  <a:pt x="5648026" y="615025"/>
                  <a:pt x="5694237" y="631433"/>
                  <a:pt x="5750717" y="631545"/>
                </a:cubicBezTo>
                <a:cubicBezTo>
                  <a:pt x="5807086" y="631433"/>
                  <a:pt x="5853297" y="615025"/>
                  <a:pt x="5853074" y="558322"/>
                </a:cubicBezTo>
                <a:lnTo>
                  <a:pt x="5853074" y="547383"/>
                </a:lnTo>
                <a:cubicBezTo>
                  <a:pt x="5853074" y="490679"/>
                  <a:pt x="5807198" y="474159"/>
                  <a:pt x="5750717" y="474159"/>
                </a:cubicBezTo>
                <a:close/>
                <a:moveTo>
                  <a:pt x="5017292" y="474159"/>
                </a:moveTo>
                <a:cubicBezTo>
                  <a:pt x="4960812" y="474271"/>
                  <a:pt x="4914601" y="490568"/>
                  <a:pt x="4914824" y="547383"/>
                </a:cubicBezTo>
                <a:lnTo>
                  <a:pt x="4914824" y="558322"/>
                </a:lnTo>
                <a:cubicBezTo>
                  <a:pt x="4914601" y="615025"/>
                  <a:pt x="4960812" y="631322"/>
                  <a:pt x="5017292" y="631545"/>
                </a:cubicBezTo>
                <a:cubicBezTo>
                  <a:pt x="5042742" y="631545"/>
                  <a:pt x="5069196" y="625406"/>
                  <a:pt x="5086609" y="608216"/>
                </a:cubicBezTo>
                <a:lnTo>
                  <a:pt x="5089511" y="631545"/>
                </a:lnTo>
                <a:lnTo>
                  <a:pt x="5118756" y="631545"/>
                </a:lnTo>
                <a:lnTo>
                  <a:pt x="5118756" y="545485"/>
                </a:lnTo>
                <a:lnTo>
                  <a:pt x="5016846" y="545485"/>
                </a:lnTo>
                <a:lnTo>
                  <a:pt x="5016846" y="571158"/>
                </a:lnTo>
                <a:lnTo>
                  <a:pt x="5063950" y="571158"/>
                </a:lnTo>
                <a:cubicBezTo>
                  <a:pt x="5055132" y="582543"/>
                  <a:pt x="5040398" y="583883"/>
                  <a:pt x="5017292" y="583883"/>
                </a:cubicBezTo>
                <a:cubicBezTo>
                  <a:pt x="4993294" y="583548"/>
                  <a:pt x="4972979" y="579306"/>
                  <a:pt x="4973314" y="554638"/>
                </a:cubicBezTo>
                <a:lnTo>
                  <a:pt x="4973314" y="550955"/>
                </a:lnTo>
                <a:cubicBezTo>
                  <a:pt x="4972979" y="526510"/>
                  <a:pt x="4993294" y="522045"/>
                  <a:pt x="5017292" y="521710"/>
                </a:cubicBezTo>
                <a:cubicBezTo>
                  <a:pt x="5025887" y="521710"/>
                  <a:pt x="5033700" y="522603"/>
                  <a:pt x="5040621" y="524389"/>
                </a:cubicBezTo>
                <a:cubicBezTo>
                  <a:pt x="5047542" y="526175"/>
                  <a:pt x="5052900" y="529523"/>
                  <a:pt x="5056584" y="534546"/>
                </a:cubicBezTo>
                <a:lnTo>
                  <a:pt x="5118756" y="534546"/>
                </a:lnTo>
                <a:cubicBezTo>
                  <a:pt x="5112170" y="488335"/>
                  <a:pt x="5069308" y="474159"/>
                  <a:pt x="5017292" y="474159"/>
                </a:cubicBezTo>
                <a:close/>
                <a:moveTo>
                  <a:pt x="4798217" y="474159"/>
                </a:moveTo>
                <a:cubicBezTo>
                  <a:pt x="4741737" y="474271"/>
                  <a:pt x="4695527" y="490568"/>
                  <a:pt x="4695749" y="547383"/>
                </a:cubicBezTo>
                <a:lnTo>
                  <a:pt x="4695749" y="558322"/>
                </a:lnTo>
                <a:cubicBezTo>
                  <a:pt x="4695527" y="615025"/>
                  <a:pt x="4741737" y="631433"/>
                  <a:pt x="4798217" y="631545"/>
                </a:cubicBezTo>
                <a:cubicBezTo>
                  <a:pt x="4854586" y="631433"/>
                  <a:pt x="4900797" y="615025"/>
                  <a:pt x="4900574" y="558322"/>
                </a:cubicBezTo>
                <a:lnTo>
                  <a:pt x="4900574" y="547383"/>
                </a:lnTo>
                <a:cubicBezTo>
                  <a:pt x="4900574" y="490679"/>
                  <a:pt x="4854697" y="474159"/>
                  <a:pt x="4798217" y="474159"/>
                </a:cubicBezTo>
                <a:close/>
                <a:moveTo>
                  <a:pt x="4398167" y="474159"/>
                </a:moveTo>
                <a:cubicBezTo>
                  <a:pt x="4341687" y="474271"/>
                  <a:pt x="4295476" y="490568"/>
                  <a:pt x="4295699" y="547383"/>
                </a:cubicBezTo>
                <a:lnTo>
                  <a:pt x="4295699" y="558322"/>
                </a:lnTo>
                <a:cubicBezTo>
                  <a:pt x="4295476" y="615025"/>
                  <a:pt x="4341687" y="631433"/>
                  <a:pt x="4398167" y="631545"/>
                </a:cubicBezTo>
                <a:cubicBezTo>
                  <a:pt x="4454536" y="631433"/>
                  <a:pt x="4500748" y="615025"/>
                  <a:pt x="4500524" y="558322"/>
                </a:cubicBezTo>
                <a:lnTo>
                  <a:pt x="4500524" y="547383"/>
                </a:lnTo>
                <a:cubicBezTo>
                  <a:pt x="4500524" y="490679"/>
                  <a:pt x="4454648" y="474159"/>
                  <a:pt x="4398167" y="474159"/>
                </a:cubicBezTo>
                <a:close/>
                <a:moveTo>
                  <a:pt x="3712367" y="474159"/>
                </a:moveTo>
                <a:cubicBezTo>
                  <a:pt x="3656110" y="474383"/>
                  <a:pt x="3609676" y="490679"/>
                  <a:pt x="3609899" y="547383"/>
                </a:cubicBezTo>
                <a:lnTo>
                  <a:pt x="3609899" y="558322"/>
                </a:lnTo>
                <a:cubicBezTo>
                  <a:pt x="3609676" y="615137"/>
                  <a:pt x="3656110" y="631433"/>
                  <a:pt x="3712367" y="631545"/>
                </a:cubicBezTo>
                <a:cubicBezTo>
                  <a:pt x="3766392" y="631545"/>
                  <a:pt x="3810817" y="616365"/>
                  <a:pt x="3814501" y="565689"/>
                </a:cubicBezTo>
                <a:lnTo>
                  <a:pt x="3754560" y="565689"/>
                </a:lnTo>
                <a:cubicBezTo>
                  <a:pt x="3749202" y="580423"/>
                  <a:pt x="3732459" y="583994"/>
                  <a:pt x="3712367" y="583994"/>
                </a:cubicBezTo>
                <a:cubicBezTo>
                  <a:pt x="3688480" y="583660"/>
                  <a:pt x="3668165" y="579195"/>
                  <a:pt x="3668500" y="554750"/>
                </a:cubicBezTo>
                <a:lnTo>
                  <a:pt x="3668500" y="551066"/>
                </a:lnTo>
                <a:cubicBezTo>
                  <a:pt x="3668165" y="526398"/>
                  <a:pt x="3688480" y="522156"/>
                  <a:pt x="3712367" y="521821"/>
                </a:cubicBezTo>
                <a:cubicBezTo>
                  <a:pt x="3732459" y="521821"/>
                  <a:pt x="3749091" y="525282"/>
                  <a:pt x="3754560" y="540016"/>
                </a:cubicBezTo>
                <a:lnTo>
                  <a:pt x="3814501" y="540016"/>
                </a:lnTo>
                <a:cubicBezTo>
                  <a:pt x="3810817" y="489451"/>
                  <a:pt x="3766392" y="474271"/>
                  <a:pt x="3712367" y="47415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36320"/>
                </a:lnTo>
                <a:lnTo>
                  <a:pt x="0" y="1036320"/>
                </a:lnTo>
                <a:close/>
              </a:path>
            </a:pathLst>
          </a:custGeom>
          <a:gradFill>
            <a:gsLst>
              <a:gs pos="49000">
                <a:schemeClr val="tx1">
                  <a:lumMod val="95000"/>
                  <a:lumOff val="5000"/>
                </a:schemeClr>
              </a:gs>
              <a:gs pos="0">
                <a:schemeClr val="bg2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KIRAEXPANDED-SUPERBOLD" panose="02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84EFA-73E3-4C72-68DB-A1733AA3FC57}"/>
              </a:ext>
            </a:extLst>
          </p:cNvPr>
          <p:cNvSpPr txBox="1"/>
          <p:nvPr/>
        </p:nvSpPr>
        <p:spPr>
          <a:xfrm>
            <a:off x="0" y="5172715"/>
            <a:ext cx="6492240" cy="927947"/>
          </a:xfrm>
          <a:prstGeom prst="rect">
            <a:avLst/>
          </a:prstGeom>
          <a:gradFill>
            <a:gsLst>
              <a:gs pos="21000">
                <a:schemeClr val="accent1">
                  <a:lumMod val="45000"/>
                  <a:lumOff val="55000"/>
                  <a:alpha val="71433"/>
                </a:schemeClr>
              </a:gs>
              <a:gs pos="99000">
                <a:schemeClr val="accent1">
                  <a:lumMod val="45000"/>
                  <a:lumOff val="55000"/>
                  <a:alpha val="0"/>
                </a:schemeClr>
              </a:gs>
            </a:gsLst>
            <a:lin ang="4800000" scaled="0"/>
          </a:gradFill>
        </p:spPr>
        <p:txBody>
          <a:bodyPr wrap="square">
            <a:spAutoFit/>
          </a:bodyPr>
          <a:lstStyle/>
          <a:p>
            <a:r>
              <a:rPr lang="en-US" sz="2800" dirty="0">
                <a:latin typeface="AKIRAEXPANDED-SUPERBOLD" panose="02000800000000000000" pitchFamily="2" charset="0"/>
              </a:rPr>
              <a:t>IT Engineering – Intern Summer 2024</a:t>
            </a:r>
          </a:p>
          <a:p>
            <a:endParaRPr lang="en-US" sz="2800" dirty="0">
              <a:latin typeface="AKIRAEXPANDED-SUPERBOLD" panose="020008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DDE1F-2445-FBE5-A7C7-3F28DF8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6D5B3-1E77-254F-803B-5D59B64D1E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1845" r="9912" b="7456"/>
          <a:stretch/>
        </p:blipFill>
        <p:spPr>
          <a:xfrm>
            <a:off x="10830679" y="1768564"/>
            <a:ext cx="1095850" cy="4454283"/>
          </a:xfrm>
          <a:prstGeom prst="roundRect">
            <a:avLst>
              <a:gd name="adj" fmla="val 29248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763566" y="434590"/>
            <a:ext cx="15307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vicali" panose="02000500000000000000" pitchFamily="2" charset="0"/>
                <a:ea typeface="+mn-ea"/>
                <a:cs typeface="+mn-cs"/>
              </a:rPr>
              <a:t>SOLUTION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9425261" y="2272645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14604" r="3068" b="35573"/>
          <a:stretch/>
        </p:blipFill>
        <p:spPr>
          <a:xfrm>
            <a:off x="271248" y="1030014"/>
            <a:ext cx="8794585" cy="5501267"/>
          </a:xfrm>
          <a:prstGeom prst="roundRect">
            <a:avLst>
              <a:gd name="adj" fmla="val 8814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5B86A6-2185-1313-2AF0-D29CEFFE4CA6}"/>
              </a:ext>
            </a:extLst>
          </p:cNvPr>
          <p:cNvSpPr txBox="1"/>
          <p:nvPr/>
        </p:nvSpPr>
        <p:spPr>
          <a:xfrm>
            <a:off x="562406" y="2175679"/>
            <a:ext cx="843392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Real-Time Asset Visibility Platform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Designed and built a centralized system connecting tools into one unified platform.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Using this, the security team can now instantly answer questions like: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‘Which assets are in X tool but missing from Y tool?’ — all through clear, visual insights instead of fragmented reports.”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logo with a triangle&#10;&#10;Description automatically generated">
            <a:extLst>
              <a:ext uri="{FF2B5EF4-FFF2-40B4-BE49-F238E27FC236}">
                <a16:creationId xmlns:a16="http://schemas.microsoft.com/office/drawing/2014/main" id="{8EE2B3D7-2527-3EA9-652F-DBD494DB7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53" y="1438840"/>
            <a:ext cx="770058" cy="659447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AF5F4D1C-8ABB-81D8-A422-8B407733E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14697" y="434590"/>
            <a:ext cx="925286" cy="863511"/>
          </a:xfrm>
          <a:prstGeom prst="rect">
            <a:avLst/>
          </a:prstGeom>
        </p:spPr>
      </p:pic>
      <p:pic>
        <p:nvPicPr>
          <p:cNvPr id="14" name="Picture 13" descr="A logo with red lines&#10;&#10;Description automatically generated with medium confidence">
            <a:extLst>
              <a:ext uri="{FF2B5EF4-FFF2-40B4-BE49-F238E27FC236}">
                <a16:creationId xmlns:a16="http://schemas.microsoft.com/office/drawing/2014/main" id="{010D77C7-245E-D18D-505C-CFC1AE38C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33421" y="748645"/>
            <a:ext cx="1338942" cy="8635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D1471-9B7E-C2F2-D19B-47C264B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0F27A517-8879-F433-4BDE-03D1FB59E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606718" y="175318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1640F3-682D-2FD8-9670-8694E6B2F478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7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4724614" y="323557"/>
            <a:ext cx="21778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vicali" panose="02000500000000000000" pitchFamily="2" charset="0"/>
                <a:ea typeface="+mn-ea"/>
                <a:cs typeface="+mn-cs"/>
              </a:rPr>
              <a:t>MY ACTIONS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315428" y="2254148"/>
            <a:ext cx="752062" cy="3496542"/>
          </a:xfrm>
          <a:prstGeom prst="roundRect">
            <a:avLst>
              <a:gd name="adj" fmla="val 21534"/>
            </a:avLst>
          </a:prstGeom>
        </p:spPr>
      </p:pic>
      <p:pic>
        <p:nvPicPr>
          <p:cNvPr id="5" name="Picture 4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CAF605FC-3BC1-C68E-B85A-24356A524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6" t="6797" r="9913" b="10783"/>
          <a:stretch/>
        </p:blipFill>
        <p:spPr>
          <a:xfrm>
            <a:off x="1370997" y="1989465"/>
            <a:ext cx="849688" cy="4047679"/>
          </a:xfrm>
          <a:prstGeom prst="roundRect">
            <a:avLst>
              <a:gd name="adj" fmla="val 18607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25BFC-DF51-17F6-A558-13D2D709EA39}"/>
              </a:ext>
            </a:extLst>
          </p:cNvPr>
          <p:cNvSpPr txBox="1"/>
          <p:nvPr/>
        </p:nvSpPr>
        <p:spPr>
          <a:xfrm>
            <a:off x="3458840" y="4091303"/>
            <a:ext cx="7772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Does: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Helps the security team spot unmanaged or risky assets not visible in key tools.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Why is this useful?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 Pinpoints high-risk systems early — so the security team can act before they become threats.</a:t>
            </a:r>
          </a:p>
          <a:p>
            <a:r>
              <a:rPr lang="en-US" dirty="0">
                <a:solidFill>
                  <a:schemeClr val="bg1"/>
                </a:solidFill>
              </a:rPr>
              <a:t>- Over 50K+ assets analyzed, 2,300+ visibility gaps surfaced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CEAC9D9-447E-6581-5745-875AC2D04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1010" y="1071780"/>
            <a:ext cx="7860051" cy="5240034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F0A4B-E97F-CD48-B6AB-F2ACB2DB2DA4}"/>
              </a:ext>
            </a:extLst>
          </p:cNvPr>
          <p:cNvSpPr txBox="1"/>
          <p:nvPr/>
        </p:nvSpPr>
        <p:spPr>
          <a:xfrm>
            <a:off x="3061138" y="1629417"/>
            <a:ext cx="64297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Technical Details: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Automated asset ingestion pipelines using Azure Data Factory (ADF) with secure API integrations.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Staged and harmonized data in ADLS Gen2, then enriched it across tools for a single trusted view.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Processed everything at scale inside Databricks notebooks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Structured results stored in both Databricks Lakehouse SQL and Synapse Analytics for scalable querying and reporting.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Delivered insights visually through Power BI dashboards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- fast, secure, and actionable.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F699C33-DC07-8814-941F-50327E60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D221276C-14DD-B19F-AD84-551EC4346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484158" y="189770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BC8CA3-B596-DB6E-E66D-5B6CA271BC10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7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3148804" y="396115"/>
            <a:ext cx="6304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SOLUTION ARCHITECTURE DIAGRAM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vicali" panose="02000500000000000000" pitchFamily="2" charset="0"/>
              <a:ea typeface="+mn-ea"/>
              <a:cs typeface="+mn-cs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EE38BD8-1C15-7F6D-4A78-D88B1ABB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2" y="5685399"/>
            <a:ext cx="537448" cy="5374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AE223-1808-B3E1-E591-6889F8E9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D6B34392-76D3-3985-792B-30F55129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436832" y="246744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4E976-9EA4-3CEB-4CBB-70325A087B7C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2AD72-B638-9287-BC15-CD58B9133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897" y="843846"/>
            <a:ext cx="9017935" cy="5877630"/>
          </a:xfrm>
          <a:prstGeom prst="rect">
            <a:avLst/>
          </a:prstGeom>
        </p:spPr>
      </p:pic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D2D72FA-7589-06B3-50DF-8C54835E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889" y="1055303"/>
            <a:ext cx="2207174" cy="1471449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4AE497E0-0274-402F-625A-9F1540A66B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4439" r="4398" b="31121"/>
          <a:stretch/>
        </p:blipFill>
        <p:spPr>
          <a:xfrm>
            <a:off x="9088444" y="2411138"/>
            <a:ext cx="926483" cy="23122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840DCB-9E27-32DD-BAF0-689A645605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18721" y="5477595"/>
            <a:ext cx="757617" cy="4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9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2E7F-1083-8E6E-8034-E0C2FE79E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63" y="565688"/>
            <a:ext cx="9126537" cy="701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Walkthrough </a:t>
            </a:r>
          </a:p>
          <a:p>
            <a:r>
              <a:rPr lang="en-US" sz="1200" dirty="0"/>
              <a:t>Data Collection to Gap Analysis &amp; Reporting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CD4653-CE33-1091-5D62-A3AF1E9E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38" y="1267394"/>
            <a:ext cx="7660484" cy="4466896"/>
          </a:xfrm>
          <a:prstGeom prst="rect">
            <a:avLst/>
          </a:prstGeom>
        </p:spPr>
      </p:pic>
      <p:pic>
        <p:nvPicPr>
          <p:cNvPr id="7" name="Picture 6" descr="A blue and yellow snake logo&#10;&#10;Description automatically generated">
            <a:extLst>
              <a:ext uri="{FF2B5EF4-FFF2-40B4-BE49-F238E27FC236}">
                <a16:creationId xmlns:a16="http://schemas.microsoft.com/office/drawing/2014/main" id="{3F62AD30-CD4F-E997-B61F-8545ECD6C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6901" y="2309690"/>
            <a:ext cx="925286" cy="863511"/>
          </a:xfrm>
          <a:prstGeom prst="rect">
            <a:avLst/>
          </a:prstGeom>
        </p:spPr>
      </p:pic>
      <p:pic>
        <p:nvPicPr>
          <p:cNvPr id="9" name="Picture 8" descr="A black and grey cross&#10;&#10;Description automatically generated">
            <a:extLst>
              <a:ext uri="{FF2B5EF4-FFF2-40B4-BE49-F238E27FC236}">
                <a16:creationId xmlns:a16="http://schemas.microsoft.com/office/drawing/2014/main" id="{13C9B1B7-D91A-DCD9-969B-1DBCBD1B6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1147" y="3308476"/>
            <a:ext cx="318144" cy="384733"/>
          </a:xfrm>
          <a:prstGeom prst="rect">
            <a:avLst/>
          </a:prstGeom>
        </p:spPr>
      </p:pic>
      <p:pic>
        <p:nvPicPr>
          <p:cNvPr id="2050" name="Picture 2" descr="Simplifying Secrets Management: Programmatically Accessing Azure Key Vault  | by Hoang Phan | Medium">
            <a:extLst>
              <a:ext uri="{FF2B5EF4-FFF2-40B4-BE49-F238E27FC236}">
                <a16:creationId xmlns:a16="http://schemas.microsoft.com/office/drawing/2014/main" id="{46BAE8F0-8702-A0FE-92A2-E4DFB43F2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2994" r="35173" b="16370"/>
          <a:stretch/>
        </p:blipFill>
        <p:spPr bwMode="auto">
          <a:xfrm>
            <a:off x="573002" y="3944979"/>
            <a:ext cx="969185" cy="7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14FD004E-5DF1-9D0B-F1A9-9D9A56558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42286" y="3749534"/>
            <a:ext cx="564971" cy="390890"/>
          </a:xfrm>
          <a:prstGeom prst="rect">
            <a:avLst/>
          </a:prstGeom>
        </p:spPr>
      </p:pic>
      <p:pic>
        <p:nvPicPr>
          <p:cNvPr id="22" name="Picture 21" descr="A yellow and black logo&#10;&#10;Description automatically generated">
            <a:extLst>
              <a:ext uri="{FF2B5EF4-FFF2-40B4-BE49-F238E27FC236}">
                <a16:creationId xmlns:a16="http://schemas.microsoft.com/office/drawing/2014/main" id="{B9DA984F-FB4E-5560-0BF7-A34CEB467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1975" y="3693209"/>
            <a:ext cx="1801269" cy="1801269"/>
          </a:xfrm>
          <a:prstGeom prst="rect">
            <a:avLst/>
          </a:prstGeom>
        </p:spPr>
      </p:pic>
      <p:pic>
        <p:nvPicPr>
          <p:cNvPr id="24" name="Picture 2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7F616528-F3AD-CA2A-5B6B-37D39BC035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9718" y="2517950"/>
            <a:ext cx="1965784" cy="1965784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9CCDA96-CB15-5A0D-9D63-ABC14F3FE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2E7F-1083-8E6E-8034-E0C2FE79E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HelveticaNeueLT Pro 55 Roman" panose="020B0804020202020204" pitchFamily="34" charset="0"/>
              </a:rPr>
              <a:t>GAP ANALYSIS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elveticaNeueLT Pro 55 Roman" panose="020B0804020202020204" pitchFamily="34" charset="0"/>
              <a:ea typeface="+mn-ea"/>
              <a:cs typeface="+mn-cs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0D07D78A-2B30-96C1-4430-D260B112CC4D}"/>
              </a:ext>
            </a:extLst>
          </p:cNvPr>
          <p:cNvSpPr/>
          <p:nvPr/>
        </p:nvSpPr>
        <p:spPr>
          <a:xfrm>
            <a:off x="2718634" y="1835943"/>
            <a:ext cx="2064355" cy="246221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E5E6FDA8-B572-ED28-EE6E-AE9FBE4B6189}"/>
              </a:ext>
            </a:extLst>
          </p:cNvPr>
          <p:cNvSpPr/>
          <p:nvPr/>
        </p:nvSpPr>
        <p:spPr>
          <a:xfrm>
            <a:off x="4896225" y="1835943"/>
            <a:ext cx="2064355" cy="246222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712C8D02-0E4E-B02E-0E5C-DBABFFF69A96}"/>
              </a:ext>
            </a:extLst>
          </p:cNvPr>
          <p:cNvSpPr/>
          <p:nvPr/>
        </p:nvSpPr>
        <p:spPr>
          <a:xfrm>
            <a:off x="7072896" y="1835941"/>
            <a:ext cx="2064355" cy="246223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12A7492-592D-9F13-B596-196E20DA3C60}"/>
              </a:ext>
            </a:extLst>
          </p:cNvPr>
          <p:cNvSpPr/>
          <p:nvPr/>
        </p:nvSpPr>
        <p:spPr>
          <a:xfrm>
            <a:off x="543030" y="1257730"/>
            <a:ext cx="2071113" cy="662935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Coverage View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4B58E3C1-DE76-7B30-1FBD-167C20FE6057}"/>
              </a:ext>
            </a:extLst>
          </p:cNvPr>
          <p:cNvSpPr/>
          <p:nvPr/>
        </p:nvSpPr>
        <p:spPr>
          <a:xfrm>
            <a:off x="541043" y="1752599"/>
            <a:ext cx="11207261" cy="419100"/>
          </a:xfrm>
          <a:prstGeom prst="roundRect">
            <a:avLst>
              <a:gd name="adj" fmla="val 108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Covered in Lansweeper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20B90-D393-1BE2-4E81-3E86C07BBEA0}"/>
              </a:ext>
            </a:extLst>
          </p:cNvPr>
          <p:cNvSpPr txBox="1"/>
          <p:nvPr/>
        </p:nvSpPr>
        <p:spPr>
          <a:xfrm>
            <a:off x="752846" y="604202"/>
            <a:ext cx="34341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elveticaNeueLT Pro 55 Roman" panose="020B08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208CD-9892-1897-B368-2E6419EBFBB1}"/>
              </a:ext>
            </a:extLst>
          </p:cNvPr>
          <p:cNvSpPr txBox="1"/>
          <p:nvPr/>
        </p:nvSpPr>
        <p:spPr>
          <a:xfrm>
            <a:off x="686859" y="1849751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ASSET NAME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29524-8D70-8E18-1781-583016D89728}"/>
              </a:ext>
            </a:extLst>
          </p:cNvPr>
          <p:cNvSpPr txBox="1"/>
          <p:nvPr/>
        </p:nvSpPr>
        <p:spPr>
          <a:xfrm>
            <a:off x="1692699" y="1849751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ASSET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981B2-C820-5BFF-9B17-8CB400E9243B}"/>
              </a:ext>
            </a:extLst>
          </p:cNvPr>
          <p:cNvSpPr txBox="1"/>
          <p:nvPr/>
        </p:nvSpPr>
        <p:spPr>
          <a:xfrm>
            <a:off x="2637120" y="1841658"/>
            <a:ext cx="1431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Lansweeper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A3234-DE7F-506C-ED65-D490C5A68D81}"/>
              </a:ext>
            </a:extLst>
          </p:cNvPr>
          <p:cNvSpPr txBox="1"/>
          <p:nvPr/>
        </p:nvSpPr>
        <p:spPr>
          <a:xfrm>
            <a:off x="5168687" y="1850686"/>
            <a:ext cx="136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Cortex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65577-9197-8247-4842-7FE77E425F32}"/>
              </a:ext>
            </a:extLst>
          </p:cNvPr>
          <p:cNvSpPr txBox="1"/>
          <p:nvPr/>
        </p:nvSpPr>
        <p:spPr>
          <a:xfrm>
            <a:off x="6326992" y="1841658"/>
            <a:ext cx="136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Baramundi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12607-BB6C-466C-7EFA-1ED1895B4C60}"/>
              </a:ext>
            </a:extLst>
          </p:cNvPr>
          <p:cNvSpPr txBox="1"/>
          <p:nvPr/>
        </p:nvSpPr>
        <p:spPr>
          <a:xfrm>
            <a:off x="10675509" y="1827134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8A68C-34D7-2C9A-BCE2-2BDF79818AA8}"/>
              </a:ext>
            </a:extLst>
          </p:cNvPr>
          <p:cNvSpPr txBox="1"/>
          <p:nvPr/>
        </p:nvSpPr>
        <p:spPr>
          <a:xfrm>
            <a:off x="613199" y="1330821"/>
            <a:ext cx="641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7E40E-C44D-318D-7A57-4F998F0EC0C9}"/>
              </a:ext>
            </a:extLst>
          </p:cNvPr>
          <p:cNvSpPr txBox="1"/>
          <p:nvPr/>
        </p:nvSpPr>
        <p:spPr>
          <a:xfrm>
            <a:off x="2831847" y="1330821"/>
            <a:ext cx="7213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 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0496E6-5327-0C95-CE39-0B210691974B}"/>
              </a:ext>
            </a:extLst>
          </p:cNvPr>
          <p:cNvSpPr txBox="1"/>
          <p:nvPr/>
        </p:nvSpPr>
        <p:spPr>
          <a:xfrm>
            <a:off x="4995599" y="1330821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Cat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4B5CF-BC07-BDC8-8204-BBA54491399F}"/>
              </a:ext>
            </a:extLst>
          </p:cNvPr>
          <p:cNvSpPr txBox="1"/>
          <p:nvPr/>
        </p:nvSpPr>
        <p:spPr>
          <a:xfrm>
            <a:off x="7147261" y="1330821"/>
            <a:ext cx="6588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4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Cat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36A9D4-CA07-1CC4-37AE-930F5E9B124E}"/>
              </a:ext>
            </a:extLst>
          </p:cNvPr>
          <p:cNvGrpSpPr/>
          <p:nvPr/>
        </p:nvGrpSpPr>
        <p:grpSpPr>
          <a:xfrm>
            <a:off x="541043" y="2263140"/>
            <a:ext cx="11207261" cy="419100"/>
            <a:chOff x="541043" y="2263140"/>
            <a:chExt cx="11207261" cy="419100"/>
          </a:xfrm>
        </p:grpSpPr>
        <p:sp>
          <p:nvSpPr>
            <p:cNvPr id="20" name="Rectangle: Rounded Corners 73">
              <a:extLst>
                <a:ext uri="{FF2B5EF4-FFF2-40B4-BE49-F238E27FC236}">
                  <a16:creationId xmlns:a16="http://schemas.microsoft.com/office/drawing/2014/main" id="{E77B6F54-9581-2A13-0718-D56D6A70880F}"/>
                </a:ext>
              </a:extLst>
            </p:cNvPr>
            <p:cNvSpPr/>
            <p:nvPr/>
          </p:nvSpPr>
          <p:spPr>
            <a:xfrm>
              <a:off x="541043" y="2263140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77F6F8-DFC6-512B-5F45-9568313F9DE4}"/>
                </a:ext>
              </a:extLst>
            </p:cNvPr>
            <p:cNvSpPr txBox="1"/>
            <p:nvPr/>
          </p:nvSpPr>
          <p:spPr>
            <a:xfrm>
              <a:off x="686859" y="2359560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L26G14KQV3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57CCC9-6737-31D8-AFE7-136D9726B52D}"/>
                </a:ext>
              </a:extLst>
            </p:cNvPr>
            <p:cNvSpPr txBox="1"/>
            <p:nvPr/>
          </p:nvSpPr>
          <p:spPr>
            <a:xfrm>
              <a:off x="1767478" y="2359560"/>
              <a:ext cx="4748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Laptop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2EFD3-CE2E-F55D-E7F1-AE98DAE86B25}"/>
                </a:ext>
              </a:extLst>
            </p:cNvPr>
            <p:cNvSpPr txBox="1"/>
            <p:nvPr/>
          </p:nvSpPr>
          <p:spPr>
            <a:xfrm>
              <a:off x="3079957" y="2370131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YES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C57A80-9C13-01BE-2EC0-6BBC462B5E79}"/>
                </a:ext>
              </a:extLst>
            </p:cNvPr>
            <p:cNvSpPr txBox="1"/>
            <p:nvPr/>
          </p:nvSpPr>
          <p:spPr>
            <a:xfrm>
              <a:off x="4254521" y="2368985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2A8A80-A7A3-46F9-E741-31D1476053CA}"/>
                </a:ext>
              </a:extLst>
            </p:cNvPr>
            <p:cNvSpPr txBox="1"/>
            <p:nvPr/>
          </p:nvSpPr>
          <p:spPr>
            <a:xfrm>
              <a:off x="5497178" y="2364968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DF5D59-69EF-1A38-5796-DB0F5DA5A30C}"/>
                </a:ext>
              </a:extLst>
            </p:cNvPr>
            <p:cNvSpPr txBox="1"/>
            <p:nvPr/>
          </p:nvSpPr>
          <p:spPr>
            <a:xfrm>
              <a:off x="6805300" y="2358065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YES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08531A3-E383-2B1F-1A6B-2B7B9E8D6F16}"/>
                </a:ext>
              </a:extLst>
            </p:cNvPr>
            <p:cNvGrpSpPr/>
            <p:nvPr/>
          </p:nvGrpSpPr>
          <p:grpSpPr>
            <a:xfrm>
              <a:off x="10781493" y="2358065"/>
              <a:ext cx="842010" cy="215444"/>
              <a:chOff x="10781493" y="2358065"/>
              <a:chExt cx="842010" cy="215444"/>
            </a:xfrm>
          </p:grpSpPr>
          <p:sp>
            <p:nvSpPr>
              <p:cNvPr id="28" name="Rectangle: Rounded Corners 82">
                <a:extLst>
                  <a:ext uri="{FF2B5EF4-FFF2-40B4-BE49-F238E27FC236}">
                    <a16:creationId xmlns:a16="http://schemas.microsoft.com/office/drawing/2014/main" id="{E1CF34B0-7AE6-A589-C869-14022342E4A7}"/>
                  </a:ext>
                </a:extLst>
              </p:cNvPr>
              <p:cNvSpPr/>
              <p:nvPr/>
            </p:nvSpPr>
            <p:spPr>
              <a:xfrm>
                <a:off x="10781493" y="2370131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546810-F462-0BA2-E2D5-7778B630CFD3}"/>
                  </a:ext>
                </a:extLst>
              </p:cNvPr>
              <p:cNvSpPr txBox="1"/>
              <p:nvPr/>
            </p:nvSpPr>
            <p:spPr>
              <a:xfrm>
                <a:off x="10785879" y="2358065"/>
                <a:ext cx="7505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dirty="0">
                    <a:solidFill>
                      <a:prstClr val="white"/>
                    </a:solidFill>
                    <a:latin typeface="General Sans" pitchFamily="50" charset="0"/>
                  </a:rPr>
                  <a:t>Fully Covered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DB959D-2FD7-3DEF-60DB-7B4982DFF100}"/>
              </a:ext>
            </a:extLst>
          </p:cNvPr>
          <p:cNvGrpSpPr/>
          <p:nvPr/>
        </p:nvGrpSpPr>
        <p:grpSpPr>
          <a:xfrm>
            <a:off x="541043" y="2779706"/>
            <a:ext cx="11207261" cy="419100"/>
            <a:chOff x="541043" y="2779706"/>
            <a:chExt cx="11207261" cy="419100"/>
          </a:xfrm>
        </p:grpSpPr>
        <p:sp>
          <p:nvSpPr>
            <p:cNvPr id="31" name="Rectangle: Rounded Corners 85">
              <a:extLst>
                <a:ext uri="{FF2B5EF4-FFF2-40B4-BE49-F238E27FC236}">
                  <a16:creationId xmlns:a16="http://schemas.microsoft.com/office/drawing/2014/main" id="{354574B4-47F0-8BD3-7FB9-7BE065BCA944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D16923-6B73-C26A-B73D-A560566EE9F1}"/>
                </a:ext>
              </a:extLst>
            </p:cNvPr>
            <p:cNvSpPr txBox="1"/>
            <p:nvPr/>
          </p:nvSpPr>
          <p:spPr>
            <a:xfrm>
              <a:off x="686859" y="2876126"/>
              <a:ext cx="5501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S29AC01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3F914-44C4-D569-5E4A-D9D6D879863D}"/>
                </a:ext>
              </a:extLst>
            </p:cNvPr>
            <p:cNvSpPr txBox="1"/>
            <p:nvPr/>
          </p:nvSpPr>
          <p:spPr>
            <a:xfrm>
              <a:off x="1767478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Server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49B88-1EFD-9BAA-4880-B0292C7992F3}"/>
                </a:ext>
              </a:extLst>
            </p:cNvPr>
            <p:cNvSpPr txBox="1"/>
            <p:nvPr/>
          </p:nvSpPr>
          <p:spPr>
            <a:xfrm>
              <a:off x="3623730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FFC14-181E-5B93-25AE-FC5B941770B9}"/>
                </a:ext>
              </a:extLst>
            </p:cNvPr>
            <p:cNvSpPr txBox="1"/>
            <p:nvPr/>
          </p:nvSpPr>
          <p:spPr>
            <a:xfrm>
              <a:off x="4770056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F24E59-F93F-C4B8-0AE4-5C5259D4DB3E}"/>
                </a:ext>
              </a:extLst>
            </p:cNvPr>
            <p:cNvSpPr txBox="1"/>
            <p:nvPr/>
          </p:nvSpPr>
          <p:spPr>
            <a:xfrm>
              <a:off x="5925199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E5B2A2-368F-1990-346D-A6DC177DB350}"/>
                </a:ext>
              </a:extLst>
            </p:cNvPr>
            <p:cNvSpPr txBox="1"/>
            <p:nvPr/>
          </p:nvSpPr>
          <p:spPr>
            <a:xfrm>
              <a:off x="7448398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4009F3-A950-C6DE-420F-F47BA5C2CC39}"/>
                </a:ext>
              </a:extLst>
            </p:cNvPr>
            <p:cNvSpPr txBox="1"/>
            <p:nvPr/>
          </p:nvSpPr>
          <p:spPr>
            <a:xfrm>
              <a:off x="9924897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432A57-8D12-405A-9AEB-67140A58866E}"/>
              </a:ext>
            </a:extLst>
          </p:cNvPr>
          <p:cNvGrpSpPr/>
          <p:nvPr/>
        </p:nvGrpSpPr>
        <p:grpSpPr>
          <a:xfrm>
            <a:off x="541043" y="3295226"/>
            <a:ext cx="11207261" cy="419100"/>
            <a:chOff x="541043" y="2779706"/>
            <a:chExt cx="11207261" cy="419100"/>
          </a:xfrm>
        </p:grpSpPr>
        <p:sp>
          <p:nvSpPr>
            <p:cNvPr id="40" name="Rectangle: Rounded Corners 97">
              <a:extLst>
                <a:ext uri="{FF2B5EF4-FFF2-40B4-BE49-F238E27FC236}">
                  <a16:creationId xmlns:a16="http://schemas.microsoft.com/office/drawing/2014/main" id="{A0D22B64-F04D-077B-FFE6-992C088BDDFC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964AFB-2864-43E2-5B70-C48ECB574BF4}"/>
                </a:ext>
              </a:extLst>
            </p:cNvPr>
            <p:cNvSpPr txBox="1"/>
            <p:nvPr/>
          </p:nvSpPr>
          <p:spPr>
            <a:xfrm>
              <a:off x="686859" y="2876126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W14N138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0C9E47-529A-5BBE-81B3-3CA7FB2C63B4}"/>
                </a:ext>
              </a:extLst>
            </p:cNvPr>
            <p:cNvSpPr txBox="1"/>
            <p:nvPr/>
          </p:nvSpPr>
          <p:spPr>
            <a:xfrm>
              <a:off x="1767478" y="2876126"/>
              <a:ext cx="702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Workstation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6AFE3B-2A5A-2EFE-8542-6A327A207942}"/>
                </a:ext>
              </a:extLst>
            </p:cNvPr>
            <p:cNvSpPr txBox="1"/>
            <p:nvPr/>
          </p:nvSpPr>
          <p:spPr>
            <a:xfrm>
              <a:off x="3623730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4D8640-8374-56FE-B30B-C5C81B8FBBF4}"/>
                </a:ext>
              </a:extLst>
            </p:cNvPr>
            <p:cNvSpPr txBox="1"/>
            <p:nvPr/>
          </p:nvSpPr>
          <p:spPr>
            <a:xfrm>
              <a:off x="4770056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7B3FA9-5004-37B8-7E44-39C868189803}"/>
                </a:ext>
              </a:extLst>
            </p:cNvPr>
            <p:cNvSpPr txBox="1"/>
            <p:nvPr/>
          </p:nvSpPr>
          <p:spPr>
            <a:xfrm>
              <a:off x="5925199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A1E0B8-B4ED-CE2D-35B1-18958E7C2DEE}"/>
                </a:ext>
              </a:extLst>
            </p:cNvPr>
            <p:cNvSpPr txBox="1"/>
            <p:nvPr/>
          </p:nvSpPr>
          <p:spPr>
            <a:xfrm>
              <a:off x="7448398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891067-840B-9721-A0D5-D117B356036C}"/>
              </a:ext>
            </a:extLst>
          </p:cNvPr>
          <p:cNvGrpSpPr/>
          <p:nvPr/>
        </p:nvGrpSpPr>
        <p:grpSpPr>
          <a:xfrm>
            <a:off x="541043" y="3810746"/>
            <a:ext cx="11207261" cy="419100"/>
            <a:chOff x="541043" y="2779706"/>
            <a:chExt cx="11207261" cy="419100"/>
          </a:xfrm>
        </p:grpSpPr>
        <p:sp>
          <p:nvSpPr>
            <p:cNvPr id="48" name="Rectangle: Rounded Corners 109">
              <a:extLst>
                <a:ext uri="{FF2B5EF4-FFF2-40B4-BE49-F238E27FC236}">
                  <a16:creationId xmlns:a16="http://schemas.microsoft.com/office/drawing/2014/main" id="{54A84D39-CC1C-CCA4-7E75-A97DC7E7DF46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255B5F-57B0-AC1B-D644-69B0818A5207}"/>
                </a:ext>
              </a:extLst>
            </p:cNvPr>
            <p:cNvSpPr txBox="1"/>
            <p:nvPr/>
          </p:nvSpPr>
          <p:spPr>
            <a:xfrm>
              <a:off x="686859" y="2876126"/>
              <a:ext cx="5501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L34N268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1E3508-5B3A-D8CA-6BD2-577F192CD94B}"/>
                </a:ext>
              </a:extLst>
            </p:cNvPr>
            <p:cNvSpPr txBox="1"/>
            <p:nvPr/>
          </p:nvSpPr>
          <p:spPr>
            <a:xfrm>
              <a:off x="1767478" y="2876126"/>
              <a:ext cx="4748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Laptop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8C8488-091B-E90B-49BD-76C7BA5059F3}"/>
                </a:ext>
              </a:extLst>
            </p:cNvPr>
            <p:cNvSpPr txBox="1"/>
            <p:nvPr/>
          </p:nvSpPr>
          <p:spPr>
            <a:xfrm>
              <a:off x="3623730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3EEA5B-7B67-830F-69A0-A2237A04D9CF}"/>
                </a:ext>
              </a:extLst>
            </p:cNvPr>
            <p:cNvSpPr txBox="1"/>
            <p:nvPr/>
          </p:nvSpPr>
          <p:spPr>
            <a:xfrm>
              <a:off x="4770056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94EF4B-272A-2A58-60A9-486C92971CE1}"/>
                </a:ext>
              </a:extLst>
            </p:cNvPr>
            <p:cNvSpPr txBox="1"/>
            <p:nvPr/>
          </p:nvSpPr>
          <p:spPr>
            <a:xfrm>
              <a:off x="5925199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A292D0-423E-5911-5510-1173E3804AEB}"/>
                </a:ext>
              </a:extLst>
            </p:cNvPr>
            <p:cNvSpPr txBox="1"/>
            <p:nvPr/>
          </p:nvSpPr>
          <p:spPr>
            <a:xfrm>
              <a:off x="7448398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57ACB9-B0ED-BCD4-A757-0DA843504877}"/>
                </a:ext>
              </a:extLst>
            </p:cNvPr>
            <p:cNvSpPr txBox="1"/>
            <p:nvPr/>
          </p:nvSpPr>
          <p:spPr>
            <a:xfrm>
              <a:off x="9924897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5C6024-9B21-89FA-0018-4D1179516C07}"/>
              </a:ext>
            </a:extLst>
          </p:cNvPr>
          <p:cNvGrpSpPr/>
          <p:nvPr/>
        </p:nvGrpSpPr>
        <p:grpSpPr>
          <a:xfrm>
            <a:off x="541043" y="4326266"/>
            <a:ext cx="11207261" cy="434974"/>
            <a:chOff x="541043" y="2779706"/>
            <a:chExt cx="11207261" cy="434974"/>
          </a:xfrm>
        </p:grpSpPr>
        <p:sp>
          <p:nvSpPr>
            <p:cNvPr id="57" name="Rectangle: Rounded Corners 121">
              <a:extLst>
                <a:ext uri="{FF2B5EF4-FFF2-40B4-BE49-F238E27FC236}">
                  <a16:creationId xmlns:a16="http://schemas.microsoft.com/office/drawing/2014/main" id="{3BF31FBC-0FF0-BE69-25FF-4F2F0460BE2F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968D75-F454-197B-6A77-2D3E90528373}"/>
                </a:ext>
              </a:extLst>
            </p:cNvPr>
            <p:cNvSpPr txBox="1"/>
            <p:nvPr/>
          </p:nvSpPr>
          <p:spPr>
            <a:xfrm>
              <a:off x="686859" y="2876126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S29DC02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070BD2-B135-7BE3-DF68-C9EA8204DA81}"/>
                </a:ext>
              </a:extLst>
            </p:cNvPr>
            <p:cNvSpPr txBox="1"/>
            <p:nvPr/>
          </p:nvSpPr>
          <p:spPr>
            <a:xfrm>
              <a:off x="1767478" y="2876126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Server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2EFEA25-CB47-924B-2C7A-7E3C4E190F23}"/>
                </a:ext>
              </a:extLst>
            </p:cNvPr>
            <p:cNvSpPr txBox="1"/>
            <p:nvPr/>
          </p:nvSpPr>
          <p:spPr>
            <a:xfrm>
              <a:off x="3623730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B56FF0-5A43-DAB9-2948-0541A98BFEC7}"/>
                </a:ext>
              </a:extLst>
            </p:cNvPr>
            <p:cNvSpPr txBox="1"/>
            <p:nvPr/>
          </p:nvSpPr>
          <p:spPr>
            <a:xfrm>
              <a:off x="4770056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8D13F0-71BD-BB87-295C-31BC3640C59D}"/>
                </a:ext>
              </a:extLst>
            </p:cNvPr>
            <p:cNvSpPr txBox="1"/>
            <p:nvPr/>
          </p:nvSpPr>
          <p:spPr>
            <a:xfrm>
              <a:off x="5925199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88C430-C167-943F-1696-7EEFC87EEDE7}"/>
                </a:ext>
              </a:extLst>
            </p:cNvPr>
            <p:cNvSpPr txBox="1"/>
            <p:nvPr/>
          </p:nvSpPr>
          <p:spPr>
            <a:xfrm>
              <a:off x="6810161" y="2861745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YES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1FA234-F32D-B022-99C8-BE3F6FA47B94}"/>
                </a:ext>
              </a:extLst>
            </p:cNvPr>
            <p:cNvSpPr txBox="1"/>
            <p:nvPr/>
          </p:nvSpPr>
          <p:spPr>
            <a:xfrm>
              <a:off x="9924897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5E16D1-77A1-75D4-4211-12B5507C7A1E}"/>
              </a:ext>
            </a:extLst>
          </p:cNvPr>
          <p:cNvGrpSpPr/>
          <p:nvPr/>
        </p:nvGrpSpPr>
        <p:grpSpPr>
          <a:xfrm>
            <a:off x="541043" y="4841786"/>
            <a:ext cx="11207261" cy="419100"/>
            <a:chOff x="541043" y="2779706"/>
            <a:chExt cx="11207261" cy="419100"/>
          </a:xfrm>
        </p:grpSpPr>
        <p:sp>
          <p:nvSpPr>
            <p:cNvPr id="66" name="Rectangle: Rounded Corners 133">
              <a:extLst>
                <a:ext uri="{FF2B5EF4-FFF2-40B4-BE49-F238E27FC236}">
                  <a16:creationId xmlns:a16="http://schemas.microsoft.com/office/drawing/2014/main" id="{3FAE44A6-99F8-A200-1394-F1FBE872A585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74033D-14C8-ABDC-4676-AAE090688620}"/>
                </a:ext>
              </a:extLst>
            </p:cNvPr>
            <p:cNvSpPr txBox="1"/>
            <p:nvPr/>
          </p:nvSpPr>
          <p:spPr>
            <a:xfrm>
              <a:off x="686859" y="2876126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W355BK9MN2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DDE3ED-057E-BF6F-91C3-C3FA1636D5F3}"/>
                </a:ext>
              </a:extLst>
            </p:cNvPr>
            <p:cNvSpPr txBox="1"/>
            <p:nvPr/>
          </p:nvSpPr>
          <p:spPr>
            <a:xfrm>
              <a:off x="1767478" y="2876126"/>
              <a:ext cx="702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Workstation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BF1ECE-CC19-E66C-9D27-34539316E486}"/>
                </a:ext>
              </a:extLst>
            </p:cNvPr>
            <p:cNvSpPr txBox="1"/>
            <p:nvPr/>
          </p:nvSpPr>
          <p:spPr>
            <a:xfrm>
              <a:off x="3100698" y="2876126"/>
              <a:ext cx="3177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NO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45C08B-937D-4E22-ADD4-A4C43B651D03}"/>
                </a:ext>
              </a:extLst>
            </p:cNvPr>
            <p:cNvSpPr txBox="1"/>
            <p:nvPr/>
          </p:nvSpPr>
          <p:spPr>
            <a:xfrm>
              <a:off x="4323967" y="2884542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YES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963DA92-032F-D9B4-840E-7C5F7FDBBE03}"/>
                </a:ext>
              </a:extLst>
            </p:cNvPr>
            <p:cNvSpPr txBox="1"/>
            <p:nvPr/>
          </p:nvSpPr>
          <p:spPr>
            <a:xfrm>
              <a:off x="5492006" y="2886388"/>
              <a:ext cx="317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NO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D193FC9-220C-AE02-A2BE-36322E3BD4E4}"/>
                </a:ext>
              </a:extLst>
            </p:cNvPr>
            <p:cNvSpPr txBox="1"/>
            <p:nvPr/>
          </p:nvSpPr>
          <p:spPr>
            <a:xfrm>
              <a:off x="6798600" y="2854497"/>
              <a:ext cx="3305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YES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C399CF-4C26-9EC0-4E90-407C6BD9E6FE}"/>
                </a:ext>
              </a:extLst>
            </p:cNvPr>
            <p:cNvSpPr txBox="1"/>
            <p:nvPr/>
          </p:nvSpPr>
          <p:spPr>
            <a:xfrm>
              <a:off x="9924897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8738DAD-415C-06F6-B601-45596090B0EE}"/>
              </a:ext>
            </a:extLst>
          </p:cNvPr>
          <p:cNvGrpSpPr/>
          <p:nvPr/>
        </p:nvGrpSpPr>
        <p:grpSpPr>
          <a:xfrm>
            <a:off x="14195106" y="3295226"/>
            <a:ext cx="11207261" cy="419100"/>
            <a:chOff x="541043" y="2779706"/>
            <a:chExt cx="11207261" cy="419100"/>
          </a:xfrm>
        </p:grpSpPr>
        <p:sp>
          <p:nvSpPr>
            <p:cNvPr id="75" name="Rectangle: Rounded Corners 173">
              <a:extLst>
                <a:ext uri="{FF2B5EF4-FFF2-40B4-BE49-F238E27FC236}">
                  <a16:creationId xmlns:a16="http://schemas.microsoft.com/office/drawing/2014/main" id="{93155C20-53B1-FDD1-580C-9DB8D0D56523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48FB79-9BB4-5FC4-E132-5CCF74725A9D}"/>
                </a:ext>
              </a:extLst>
            </p:cNvPr>
            <p:cNvSpPr txBox="1"/>
            <p:nvPr/>
          </p:nvSpPr>
          <p:spPr>
            <a:xfrm>
              <a:off x="686859" y="2876126"/>
              <a:ext cx="4459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01459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43260F-ACF0-D12F-A688-196AB7CDDC2B}"/>
                </a:ext>
              </a:extLst>
            </p:cNvPr>
            <p:cNvSpPr txBox="1"/>
            <p:nvPr/>
          </p:nvSpPr>
          <p:spPr>
            <a:xfrm>
              <a:off x="1777096" y="2876126"/>
              <a:ext cx="3209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9D754F-FD25-E46B-23A7-A1287CDF82EB}"/>
                </a:ext>
              </a:extLst>
            </p:cNvPr>
            <p:cNvSpPr txBox="1"/>
            <p:nvPr/>
          </p:nvSpPr>
          <p:spPr>
            <a:xfrm>
              <a:off x="3623730" y="2876126"/>
              <a:ext cx="3225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9F2B16-4305-ACAB-872C-2940277C1B23}"/>
                </a:ext>
              </a:extLst>
            </p:cNvPr>
            <p:cNvSpPr txBox="1"/>
            <p:nvPr/>
          </p:nvSpPr>
          <p:spPr>
            <a:xfrm>
              <a:off x="4770056" y="2876126"/>
              <a:ext cx="5293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3733190-1BF4-960A-F50A-E53A01B05797}"/>
                </a:ext>
              </a:extLst>
            </p:cNvPr>
            <p:cNvSpPr txBox="1"/>
            <p:nvPr/>
          </p:nvSpPr>
          <p:spPr>
            <a:xfrm>
              <a:off x="5925199" y="2876126"/>
              <a:ext cx="4892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B41761-F871-FEA0-C92A-7A866C8A96DA}"/>
                </a:ext>
              </a:extLst>
            </p:cNvPr>
            <p:cNvSpPr txBox="1"/>
            <p:nvPr/>
          </p:nvSpPr>
          <p:spPr>
            <a:xfrm>
              <a:off x="7448398" y="2876126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16B7B9E-9E21-C0A4-106A-30F0DD151C08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84" name="Rectangle: Rounded Corners 182">
                <a:extLst>
                  <a:ext uri="{FF2B5EF4-FFF2-40B4-BE49-F238E27FC236}">
                    <a16:creationId xmlns:a16="http://schemas.microsoft.com/office/drawing/2014/main" id="{C1B52E04-3AD0-C52A-D4CB-B2E0991CC303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51598D-8492-50DB-8626-B6B347CC76A7}"/>
                  </a:ext>
                </a:extLst>
              </p:cNvPr>
              <p:cNvSpPr txBox="1"/>
              <p:nvPr/>
            </p:nvSpPr>
            <p:spPr>
              <a:xfrm>
                <a:off x="9924897" y="2359560"/>
                <a:ext cx="52450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83" name="Picture 82" descr="A cat sitting on a desk&#10;&#10;Description automatically generated">
              <a:extLst>
                <a:ext uri="{FF2B5EF4-FFF2-40B4-BE49-F238E27FC236}">
                  <a16:creationId xmlns:a16="http://schemas.microsoft.com/office/drawing/2014/main" id="{CF715017-7855-1AD4-A360-1391003F8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1A99D57-7871-725A-BC06-CB49E9252160}"/>
              </a:ext>
            </a:extLst>
          </p:cNvPr>
          <p:cNvGrpSpPr/>
          <p:nvPr/>
        </p:nvGrpSpPr>
        <p:grpSpPr>
          <a:xfrm>
            <a:off x="15151481" y="3810746"/>
            <a:ext cx="11207261" cy="419100"/>
            <a:chOff x="541043" y="2779706"/>
            <a:chExt cx="11207261" cy="419100"/>
          </a:xfrm>
        </p:grpSpPr>
        <p:sp>
          <p:nvSpPr>
            <p:cNvPr id="87" name="Rectangle: Rounded Corners 185">
              <a:extLst>
                <a:ext uri="{FF2B5EF4-FFF2-40B4-BE49-F238E27FC236}">
                  <a16:creationId xmlns:a16="http://schemas.microsoft.com/office/drawing/2014/main" id="{D5BC0520-78F7-2051-61A7-ACF16AAB8D93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FB6C41-5CE0-E15E-88B2-0F878FE2C9C0}"/>
                </a:ext>
              </a:extLst>
            </p:cNvPr>
            <p:cNvSpPr txBox="1"/>
            <p:nvPr/>
          </p:nvSpPr>
          <p:spPr>
            <a:xfrm>
              <a:off x="686859" y="2876126"/>
              <a:ext cx="4459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01459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EEF90DD-8112-D1DD-5E26-D23DDF7E54A5}"/>
                </a:ext>
              </a:extLst>
            </p:cNvPr>
            <p:cNvSpPr txBox="1"/>
            <p:nvPr/>
          </p:nvSpPr>
          <p:spPr>
            <a:xfrm>
              <a:off x="1777096" y="2876126"/>
              <a:ext cx="3209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58DE70-6FF9-E5E4-9E90-02C4F77AAEBB}"/>
                </a:ext>
              </a:extLst>
            </p:cNvPr>
            <p:cNvSpPr txBox="1"/>
            <p:nvPr/>
          </p:nvSpPr>
          <p:spPr>
            <a:xfrm>
              <a:off x="3623730" y="2876126"/>
              <a:ext cx="3225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AD63631-6550-ACB9-70C2-60D971BDB5B7}"/>
                </a:ext>
              </a:extLst>
            </p:cNvPr>
            <p:cNvSpPr txBox="1"/>
            <p:nvPr/>
          </p:nvSpPr>
          <p:spPr>
            <a:xfrm>
              <a:off x="4770056" y="2876126"/>
              <a:ext cx="5293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B48144D-0DD3-8D96-8615-1B599BFB11FC}"/>
                </a:ext>
              </a:extLst>
            </p:cNvPr>
            <p:cNvSpPr txBox="1"/>
            <p:nvPr/>
          </p:nvSpPr>
          <p:spPr>
            <a:xfrm>
              <a:off x="5925199" y="2876126"/>
              <a:ext cx="4892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7D6E58B-4F6E-3BAE-C088-37575BC4F5A7}"/>
                </a:ext>
              </a:extLst>
            </p:cNvPr>
            <p:cNvSpPr txBox="1"/>
            <p:nvPr/>
          </p:nvSpPr>
          <p:spPr>
            <a:xfrm>
              <a:off x="7448398" y="2876126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6A42FAA-2327-4B3D-DD7E-D7DADBE4851B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96" name="Rectangle: Rounded Corners 194">
                <a:extLst>
                  <a:ext uri="{FF2B5EF4-FFF2-40B4-BE49-F238E27FC236}">
                    <a16:creationId xmlns:a16="http://schemas.microsoft.com/office/drawing/2014/main" id="{85537480-7316-4EC7-504F-165E125A3F9D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4CB3EDE-39F0-75E0-3EC1-54A0DCEFEF33}"/>
                  </a:ext>
                </a:extLst>
              </p:cNvPr>
              <p:cNvSpPr txBox="1"/>
              <p:nvPr/>
            </p:nvSpPr>
            <p:spPr>
              <a:xfrm>
                <a:off x="9924897" y="2359560"/>
                <a:ext cx="52450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95" name="Picture 94" descr="A cat sitting on a desk&#10;&#10;Description automatically generated">
              <a:extLst>
                <a:ext uri="{FF2B5EF4-FFF2-40B4-BE49-F238E27FC236}">
                  <a16:creationId xmlns:a16="http://schemas.microsoft.com/office/drawing/2014/main" id="{AD78174D-20D7-72DB-14FE-C34C34D84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6EB51B-FE39-BB6E-4843-CE5CC49A79F2}"/>
              </a:ext>
            </a:extLst>
          </p:cNvPr>
          <p:cNvGrpSpPr/>
          <p:nvPr/>
        </p:nvGrpSpPr>
        <p:grpSpPr>
          <a:xfrm>
            <a:off x="15778356" y="4326266"/>
            <a:ext cx="11207261" cy="419100"/>
            <a:chOff x="541043" y="2779706"/>
            <a:chExt cx="11207261" cy="419100"/>
          </a:xfrm>
        </p:grpSpPr>
        <p:sp>
          <p:nvSpPr>
            <p:cNvPr id="99" name="Rectangle: Rounded Corners 197">
              <a:extLst>
                <a:ext uri="{FF2B5EF4-FFF2-40B4-BE49-F238E27FC236}">
                  <a16:creationId xmlns:a16="http://schemas.microsoft.com/office/drawing/2014/main" id="{AD293902-E077-0E61-F889-D7E6C486C154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814C79A-F29A-0F16-F142-64731E9FCFF2}"/>
                </a:ext>
              </a:extLst>
            </p:cNvPr>
            <p:cNvSpPr txBox="1"/>
            <p:nvPr/>
          </p:nvSpPr>
          <p:spPr>
            <a:xfrm>
              <a:off x="686859" y="2876126"/>
              <a:ext cx="4459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75D05BE-0558-E109-5E3E-A6529FC28B16}"/>
                </a:ext>
              </a:extLst>
            </p:cNvPr>
            <p:cNvSpPr txBox="1"/>
            <p:nvPr/>
          </p:nvSpPr>
          <p:spPr>
            <a:xfrm>
              <a:off x="1777096" y="2876126"/>
              <a:ext cx="3209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A89EEF-8EAF-389B-D534-95D3128CF70A}"/>
                </a:ext>
              </a:extLst>
            </p:cNvPr>
            <p:cNvSpPr txBox="1"/>
            <p:nvPr/>
          </p:nvSpPr>
          <p:spPr>
            <a:xfrm>
              <a:off x="3623730" y="2876126"/>
              <a:ext cx="3225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323495D-278B-B127-A89D-2A08D129C779}"/>
                </a:ext>
              </a:extLst>
            </p:cNvPr>
            <p:cNvSpPr txBox="1"/>
            <p:nvPr/>
          </p:nvSpPr>
          <p:spPr>
            <a:xfrm>
              <a:off x="4770056" y="2876126"/>
              <a:ext cx="5293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1A8C084-75CD-81F3-F796-8D2E1E611F23}"/>
                </a:ext>
              </a:extLst>
            </p:cNvPr>
            <p:cNvSpPr txBox="1"/>
            <p:nvPr/>
          </p:nvSpPr>
          <p:spPr>
            <a:xfrm>
              <a:off x="5925199" y="2876126"/>
              <a:ext cx="4892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A931DA-1F35-A51B-EAB6-989A7F69B27F}"/>
                </a:ext>
              </a:extLst>
            </p:cNvPr>
            <p:cNvSpPr txBox="1"/>
            <p:nvPr/>
          </p:nvSpPr>
          <p:spPr>
            <a:xfrm>
              <a:off x="7448398" y="2876126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2AF2142-22B1-13EE-33E1-F23622A9F1FF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08" name="Rectangle: Rounded Corners 206">
                <a:extLst>
                  <a:ext uri="{FF2B5EF4-FFF2-40B4-BE49-F238E27FC236}">
                    <a16:creationId xmlns:a16="http://schemas.microsoft.com/office/drawing/2014/main" id="{F9416E2F-B65D-0761-DD98-46F76C3613B4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BA2C511-F39E-87AD-466F-5E83BE2824BC}"/>
                  </a:ext>
                </a:extLst>
              </p:cNvPr>
              <p:cNvSpPr txBox="1"/>
              <p:nvPr/>
            </p:nvSpPr>
            <p:spPr>
              <a:xfrm>
                <a:off x="9924897" y="2359560"/>
                <a:ext cx="52450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07" name="Picture 106" descr="A cat sitting on a desk&#10;&#10;Description automatically generated">
              <a:extLst>
                <a:ext uri="{FF2B5EF4-FFF2-40B4-BE49-F238E27FC236}">
                  <a16:creationId xmlns:a16="http://schemas.microsoft.com/office/drawing/2014/main" id="{9AAE61EB-5162-02D1-B503-64F397CBF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D823B8-1150-72ED-F13D-F87E6DE2C8FF}"/>
              </a:ext>
            </a:extLst>
          </p:cNvPr>
          <p:cNvGrpSpPr/>
          <p:nvPr/>
        </p:nvGrpSpPr>
        <p:grpSpPr>
          <a:xfrm>
            <a:off x="16670726" y="4841786"/>
            <a:ext cx="11207261" cy="419100"/>
            <a:chOff x="541043" y="2779706"/>
            <a:chExt cx="11207261" cy="419100"/>
          </a:xfrm>
        </p:grpSpPr>
        <p:sp>
          <p:nvSpPr>
            <p:cNvPr id="111" name="Rectangle: Rounded Corners 209">
              <a:extLst>
                <a:ext uri="{FF2B5EF4-FFF2-40B4-BE49-F238E27FC236}">
                  <a16:creationId xmlns:a16="http://schemas.microsoft.com/office/drawing/2014/main" id="{E91ACDA4-D117-7E64-A8CB-746FF22D2735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3EAA4F-D71F-D24A-CB6F-39C0E02C3E84}"/>
                </a:ext>
              </a:extLst>
            </p:cNvPr>
            <p:cNvSpPr txBox="1"/>
            <p:nvPr/>
          </p:nvSpPr>
          <p:spPr>
            <a:xfrm>
              <a:off x="686859" y="2876126"/>
              <a:ext cx="4459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01459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211F5B7-BA90-8F10-E8CC-B132EE2B1158}"/>
                </a:ext>
              </a:extLst>
            </p:cNvPr>
            <p:cNvSpPr txBox="1"/>
            <p:nvPr/>
          </p:nvSpPr>
          <p:spPr>
            <a:xfrm>
              <a:off x="1777096" y="2876126"/>
              <a:ext cx="3209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D37E7CD-51B3-79BB-E66E-9DDD5C128135}"/>
                </a:ext>
              </a:extLst>
            </p:cNvPr>
            <p:cNvSpPr txBox="1"/>
            <p:nvPr/>
          </p:nvSpPr>
          <p:spPr>
            <a:xfrm>
              <a:off x="3623730" y="2876126"/>
              <a:ext cx="3225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371689B-BE6D-5791-D4E6-59AF78A13E5A}"/>
                </a:ext>
              </a:extLst>
            </p:cNvPr>
            <p:cNvSpPr txBox="1"/>
            <p:nvPr/>
          </p:nvSpPr>
          <p:spPr>
            <a:xfrm>
              <a:off x="4770056" y="2876126"/>
              <a:ext cx="5293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1A154B9-5E75-BD89-9553-CCF013EC0C85}"/>
                </a:ext>
              </a:extLst>
            </p:cNvPr>
            <p:cNvSpPr txBox="1"/>
            <p:nvPr/>
          </p:nvSpPr>
          <p:spPr>
            <a:xfrm>
              <a:off x="5925199" y="2876126"/>
              <a:ext cx="4892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4D1727D-63F5-F7AF-5B90-FE7A8B1468A1}"/>
                </a:ext>
              </a:extLst>
            </p:cNvPr>
            <p:cNvSpPr txBox="1"/>
            <p:nvPr/>
          </p:nvSpPr>
          <p:spPr>
            <a:xfrm>
              <a:off x="7448398" y="2876126"/>
              <a:ext cx="4571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9328B88-8364-5783-D073-0726493D4EA6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20" name="Rectangle: Rounded Corners 218">
                <a:extLst>
                  <a:ext uri="{FF2B5EF4-FFF2-40B4-BE49-F238E27FC236}">
                    <a16:creationId xmlns:a16="http://schemas.microsoft.com/office/drawing/2014/main" id="{CB730DE0-F373-819A-74DA-AA3679B1F550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D4F3F8F-E2CA-4B15-BDA8-316B1E5DA37F}"/>
                  </a:ext>
                </a:extLst>
              </p:cNvPr>
              <p:cNvSpPr txBox="1"/>
              <p:nvPr/>
            </p:nvSpPr>
            <p:spPr>
              <a:xfrm>
                <a:off x="9924897" y="2359560"/>
                <a:ext cx="52450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19" name="Picture 118" descr="A cat sitting on a desk&#10;&#10;Description automatically generated">
              <a:extLst>
                <a:ext uri="{FF2B5EF4-FFF2-40B4-BE49-F238E27FC236}">
                  <a16:creationId xmlns:a16="http://schemas.microsoft.com/office/drawing/2014/main" id="{4378F1D5-4C67-1023-46B6-685C14EED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F9E9195-F458-E594-FEBC-FBA270B0B257}"/>
              </a:ext>
            </a:extLst>
          </p:cNvPr>
          <p:cNvSpPr txBox="1"/>
          <p:nvPr/>
        </p:nvSpPr>
        <p:spPr>
          <a:xfrm>
            <a:off x="4008625" y="1849750"/>
            <a:ext cx="1384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Tenable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E19154-C842-F270-8C9B-99A4B6FAB17A}"/>
              </a:ext>
            </a:extLst>
          </p:cNvPr>
          <p:cNvSpPr txBox="1"/>
          <p:nvPr/>
        </p:nvSpPr>
        <p:spPr>
          <a:xfrm>
            <a:off x="7698514" y="1844039"/>
            <a:ext cx="1438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Secureworks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72A744-4BD0-E07B-3EBF-4B0AAD1F78DB}"/>
              </a:ext>
            </a:extLst>
          </p:cNvPr>
          <p:cNvSpPr txBox="1"/>
          <p:nvPr/>
        </p:nvSpPr>
        <p:spPr>
          <a:xfrm>
            <a:off x="8580239" y="2221232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EA71099-BB8B-1009-C1C3-168C0CA6C097}"/>
              </a:ext>
            </a:extLst>
          </p:cNvPr>
          <p:cNvSpPr txBox="1"/>
          <p:nvPr/>
        </p:nvSpPr>
        <p:spPr>
          <a:xfrm>
            <a:off x="8289505" y="2347724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YES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FB6158-59E6-6523-0EF9-3D66B9DB1558}"/>
              </a:ext>
            </a:extLst>
          </p:cNvPr>
          <p:cNvSpPr txBox="1"/>
          <p:nvPr/>
        </p:nvSpPr>
        <p:spPr>
          <a:xfrm>
            <a:off x="9525398" y="2365125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27" name="Rectangle: Rounded Corners 82">
            <a:extLst>
              <a:ext uri="{FF2B5EF4-FFF2-40B4-BE49-F238E27FC236}">
                <a16:creationId xmlns:a16="http://schemas.microsoft.com/office/drawing/2014/main" id="{B41AE098-2943-CFD2-9BCD-073F75616CFF}"/>
              </a:ext>
            </a:extLst>
          </p:cNvPr>
          <p:cNvSpPr/>
          <p:nvPr/>
        </p:nvSpPr>
        <p:spPr>
          <a:xfrm>
            <a:off x="10795903" y="2921722"/>
            <a:ext cx="842010" cy="1698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Fully Covered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28" name="Rectangle: Rounded Corners 82">
            <a:extLst>
              <a:ext uri="{FF2B5EF4-FFF2-40B4-BE49-F238E27FC236}">
                <a16:creationId xmlns:a16="http://schemas.microsoft.com/office/drawing/2014/main" id="{20155477-1FB5-FB13-C006-470772ADF41C}"/>
              </a:ext>
            </a:extLst>
          </p:cNvPr>
          <p:cNvSpPr/>
          <p:nvPr/>
        </p:nvSpPr>
        <p:spPr>
          <a:xfrm>
            <a:off x="10803881" y="3476606"/>
            <a:ext cx="842010" cy="1698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0" name="Rectangle: Rounded Corners 82">
            <a:extLst>
              <a:ext uri="{FF2B5EF4-FFF2-40B4-BE49-F238E27FC236}">
                <a16:creationId xmlns:a16="http://schemas.microsoft.com/office/drawing/2014/main" id="{15C27A06-F52A-EB49-68A6-2E7F51237940}"/>
              </a:ext>
            </a:extLst>
          </p:cNvPr>
          <p:cNvSpPr/>
          <p:nvPr/>
        </p:nvSpPr>
        <p:spPr>
          <a:xfrm>
            <a:off x="10698685" y="4447299"/>
            <a:ext cx="967196" cy="14466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prstClr val="white"/>
                </a:solidFill>
                <a:latin typeface="General Sans" pitchFamily="50" charset="0"/>
              </a:rPr>
              <a:t>Partiallly</a:t>
            </a: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 Covered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31" name="Rectangle: Rounded Corners 82">
            <a:extLst>
              <a:ext uri="{FF2B5EF4-FFF2-40B4-BE49-F238E27FC236}">
                <a16:creationId xmlns:a16="http://schemas.microsoft.com/office/drawing/2014/main" id="{27774039-AE50-2BE7-49E8-3DE079DBF5FC}"/>
              </a:ext>
            </a:extLst>
          </p:cNvPr>
          <p:cNvSpPr/>
          <p:nvPr/>
        </p:nvSpPr>
        <p:spPr>
          <a:xfrm>
            <a:off x="10698685" y="3935365"/>
            <a:ext cx="972212" cy="1590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prstClr val="white"/>
                </a:solidFill>
                <a:latin typeface="General Sans" pitchFamily="50" charset="0"/>
              </a:rPr>
              <a:t>Partiallly</a:t>
            </a: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 Covered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B75F800-4AE1-152C-F887-ABECD5A63609}"/>
              </a:ext>
            </a:extLst>
          </p:cNvPr>
          <p:cNvSpPr txBox="1"/>
          <p:nvPr/>
        </p:nvSpPr>
        <p:spPr>
          <a:xfrm>
            <a:off x="10795903" y="3461930"/>
            <a:ext cx="13939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EF34036-897B-874B-477C-C06C44BEC1D4}"/>
              </a:ext>
            </a:extLst>
          </p:cNvPr>
          <p:cNvSpPr txBox="1"/>
          <p:nvPr/>
        </p:nvSpPr>
        <p:spPr>
          <a:xfrm>
            <a:off x="9084112" y="1841015"/>
            <a:ext cx="160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 in Active Directory </a:t>
            </a:r>
          </a:p>
          <a:p>
            <a:endParaRPr lang="en-US" sz="1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DD16A3B-2EC3-3E2A-F61B-898ADCD89BA8}"/>
              </a:ext>
            </a:extLst>
          </p:cNvPr>
          <p:cNvSpPr txBox="1"/>
          <p:nvPr/>
        </p:nvSpPr>
        <p:spPr>
          <a:xfrm>
            <a:off x="13153791" y="2813038"/>
            <a:ext cx="7755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A18C34-0295-BA83-1550-889C5408A92C}"/>
              </a:ext>
            </a:extLst>
          </p:cNvPr>
          <p:cNvSpPr txBox="1"/>
          <p:nvPr/>
        </p:nvSpPr>
        <p:spPr>
          <a:xfrm>
            <a:off x="3079957" y="2883875"/>
            <a:ext cx="473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14BBE3E-4FC7-38F3-6754-383CC5662AC5}"/>
              </a:ext>
            </a:extLst>
          </p:cNvPr>
          <p:cNvSpPr txBox="1"/>
          <p:nvPr/>
        </p:nvSpPr>
        <p:spPr>
          <a:xfrm>
            <a:off x="4280155" y="2911089"/>
            <a:ext cx="399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4309B4-0E6B-0C35-C698-8893D01D013B}"/>
              </a:ext>
            </a:extLst>
          </p:cNvPr>
          <p:cNvSpPr txBox="1"/>
          <p:nvPr/>
        </p:nvSpPr>
        <p:spPr>
          <a:xfrm>
            <a:off x="5477001" y="2931041"/>
            <a:ext cx="438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2F6F845-49A4-D376-EB3A-76248EE5E16E}"/>
              </a:ext>
            </a:extLst>
          </p:cNvPr>
          <p:cNvSpPr txBox="1"/>
          <p:nvPr/>
        </p:nvSpPr>
        <p:spPr>
          <a:xfrm>
            <a:off x="6798600" y="2898905"/>
            <a:ext cx="3734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0ADC3A3-63EA-A6C0-0AF0-C30C063FE135}"/>
              </a:ext>
            </a:extLst>
          </p:cNvPr>
          <p:cNvSpPr txBox="1"/>
          <p:nvPr/>
        </p:nvSpPr>
        <p:spPr>
          <a:xfrm>
            <a:off x="8262487" y="2895625"/>
            <a:ext cx="3734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9CFA8D3-45E2-9244-0AF8-503BD415D972}"/>
              </a:ext>
            </a:extLst>
          </p:cNvPr>
          <p:cNvSpPr txBox="1"/>
          <p:nvPr/>
        </p:nvSpPr>
        <p:spPr>
          <a:xfrm>
            <a:off x="9525398" y="2819539"/>
            <a:ext cx="399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D6107E-26B7-3AE3-3454-83D1FB529C16}"/>
              </a:ext>
            </a:extLst>
          </p:cNvPr>
          <p:cNvSpPr txBox="1"/>
          <p:nvPr/>
        </p:nvSpPr>
        <p:spPr>
          <a:xfrm>
            <a:off x="3097769" y="3391646"/>
            <a:ext cx="4554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1C79D85-37CC-AE89-2D63-7486E3AA889D}"/>
              </a:ext>
            </a:extLst>
          </p:cNvPr>
          <p:cNvSpPr txBox="1"/>
          <p:nvPr/>
        </p:nvSpPr>
        <p:spPr>
          <a:xfrm>
            <a:off x="4295775" y="3401908"/>
            <a:ext cx="573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D949AE-5D98-27DF-4D85-FEDB5C9E2475}"/>
              </a:ext>
            </a:extLst>
          </p:cNvPr>
          <p:cNvSpPr txBox="1"/>
          <p:nvPr/>
        </p:nvSpPr>
        <p:spPr>
          <a:xfrm>
            <a:off x="5470960" y="3391646"/>
            <a:ext cx="426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C840C6-7CCE-4322-F86B-7F2C3BE67F02}"/>
              </a:ext>
            </a:extLst>
          </p:cNvPr>
          <p:cNvSpPr txBox="1"/>
          <p:nvPr/>
        </p:nvSpPr>
        <p:spPr>
          <a:xfrm>
            <a:off x="6804117" y="3404013"/>
            <a:ext cx="4858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171ECC6-481C-F942-7D4F-5940F729CA4C}"/>
              </a:ext>
            </a:extLst>
          </p:cNvPr>
          <p:cNvSpPr txBox="1"/>
          <p:nvPr/>
        </p:nvSpPr>
        <p:spPr>
          <a:xfrm>
            <a:off x="8269345" y="3405601"/>
            <a:ext cx="3734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8021D8A-E2E5-D523-EC79-3B4F6E474B09}"/>
              </a:ext>
            </a:extLst>
          </p:cNvPr>
          <p:cNvSpPr txBox="1"/>
          <p:nvPr/>
        </p:nvSpPr>
        <p:spPr>
          <a:xfrm>
            <a:off x="9525398" y="3391646"/>
            <a:ext cx="399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F76B17D-A105-1C76-914C-693E64049A0B}"/>
              </a:ext>
            </a:extLst>
          </p:cNvPr>
          <p:cNvSpPr txBox="1"/>
          <p:nvPr/>
        </p:nvSpPr>
        <p:spPr>
          <a:xfrm>
            <a:off x="3079957" y="3907166"/>
            <a:ext cx="473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30F8A9A-AEBA-6594-E5C3-ABDDDB32836D}"/>
              </a:ext>
            </a:extLst>
          </p:cNvPr>
          <p:cNvSpPr txBox="1"/>
          <p:nvPr/>
        </p:nvSpPr>
        <p:spPr>
          <a:xfrm>
            <a:off x="4295775" y="3907166"/>
            <a:ext cx="5756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F032772-BD1E-7552-71A4-2E2036FBE417}"/>
              </a:ext>
            </a:extLst>
          </p:cNvPr>
          <p:cNvSpPr txBox="1"/>
          <p:nvPr/>
        </p:nvSpPr>
        <p:spPr>
          <a:xfrm>
            <a:off x="5498368" y="3907166"/>
            <a:ext cx="504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D149AF-2DA6-AFB6-359E-D9899BBD5A3A}"/>
              </a:ext>
            </a:extLst>
          </p:cNvPr>
          <p:cNvSpPr txBox="1"/>
          <p:nvPr/>
        </p:nvSpPr>
        <p:spPr>
          <a:xfrm>
            <a:off x="6831043" y="3917428"/>
            <a:ext cx="374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E8CE684-6F82-D2F7-BAB2-E02677B52BE1}"/>
              </a:ext>
            </a:extLst>
          </p:cNvPr>
          <p:cNvSpPr txBox="1"/>
          <p:nvPr/>
        </p:nvSpPr>
        <p:spPr>
          <a:xfrm>
            <a:off x="8265091" y="3861029"/>
            <a:ext cx="4051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5FE5DFE-B59E-EE32-652C-FD16FAFC48A0}"/>
              </a:ext>
            </a:extLst>
          </p:cNvPr>
          <p:cNvSpPr txBox="1"/>
          <p:nvPr/>
        </p:nvSpPr>
        <p:spPr>
          <a:xfrm>
            <a:off x="9525398" y="3810746"/>
            <a:ext cx="396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6131DC-9A9F-9351-D901-9577E3158EA7}"/>
              </a:ext>
            </a:extLst>
          </p:cNvPr>
          <p:cNvSpPr txBox="1"/>
          <p:nvPr/>
        </p:nvSpPr>
        <p:spPr>
          <a:xfrm>
            <a:off x="8274547" y="4432948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523940-B994-0C75-5B1C-C3BFE997B4D2}"/>
              </a:ext>
            </a:extLst>
          </p:cNvPr>
          <p:cNvSpPr txBox="1"/>
          <p:nvPr/>
        </p:nvSpPr>
        <p:spPr>
          <a:xfrm>
            <a:off x="9525398" y="4453901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74C9558-202C-DC0C-F565-62D4894DE91D}"/>
              </a:ext>
            </a:extLst>
          </p:cNvPr>
          <p:cNvSpPr txBox="1"/>
          <p:nvPr/>
        </p:nvSpPr>
        <p:spPr>
          <a:xfrm>
            <a:off x="4312755" y="4432948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7A7C4C-9D49-6855-1326-EBC1BC9F7143}"/>
              </a:ext>
            </a:extLst>
          </p:cNvPr>
          <p:cNvSpPr txBox="1"/>
          <p:nvPr/>
        </p:nvSpPr>
        <p:spPr>
          <a:xfrm>
            <a:off x="5494098" y="4408305"/>
            <a:ext cx="317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NO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F1E7E2-A33D-8404-AF18-07D38E4F5322}"/>
              </a:ext>
            </a:extLst>
          </p:cNvPr>
          <p:cNvSpPr txBox="1"/>
          <p:nvPr/>
        </p:nvSpPr>
        <p:spPr>
          <a:xfrm>
            <a:off x="3101559" y="4408305"/>
            <a:ext cx="317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NO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126D6FA-EEB9-0F9F-882D-F58DF26EBBB6}"/>
              </a:ext>
            </a:extLst>
          </p:cNvPr>
          <p:cNvSpPr txBox="1"/>
          <p:nvPr/>
        </p:nvSpPr>
        <p:spPr>
          <a:xfrm>
            <a:off x="9556223" y="4906818"/>
            <a:ext cx="366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YES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ADAF35D-E225-9ECE-8B23-A9CDEF9BA3F8}"/>
              </a:ext>
            </a:extLst>
          </p:cNvPr>
          <p:cNvSpPr txBox="1"/>
          <p:nvPr/>
        </p:nvSpPr>
        <p:spPr>
          <a:xfrm>
            <a:off x="8210519" y="4918423"/>
            <a:ext cx="317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NO</a:t>
            </a:r>
          </a:p>
        </p:txBody>
      </p:sp>
      <p:sp>
        <p:nvSpPr>
          <p:cNvPr id="162" name="Slide Number Placeholder 161">
            <a:extLst>
              <a:ext uri="{FF2B5EF4-FFF2-40B4-BE49-F238E27FC236}">
                <a16:creationId xmlns:a16="http://schemas.microsoft.com/office/drawing/2014/main" id="{26C1B258-6DBF-99BD-F0F2-98CAF7A03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4" name="Rectangle: Rounded Corners 82">
            <a:extLst>
              <a:ext uri="{FF2B5EF4-FFF2-40B4-BE49-F238E27FC236}">
                <a16:creationId xmlns:a16="http://schemas.microsoft.com/office/drawing/2014/main" id="{2FD06979-12C4-0204-13B4-9FAF9E3EFFC7}"/>
              </a:ext>
            </a:extLst>
          </p:cNvPr>
          <p:cNvSpPr/>
          <p:nvPr/>
        </p:nvSpPr>
        <p:spPr>
          <a:xfrm>
            <a:off x="10726215" y="4974822"/>
            <a:ext cx="972212" cy="1590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prstClr val="white"/>
                </a:solidFill>
                <a:latin typeface="General Sans" pitchFamily="50" charset="0"/>
              </a:rPr>
              <a:t>Partiallly</a:t>
            </a: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 Covered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13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202E7F-1083-8E6E-8034-E0C2FE79E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GAP ANALYSIS</a:t>
            </a:r>
          </a:p>
          <a:p>
            <a:endParaRPr lang="en-US" dirty="0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68DB5589-831A-9975-5B8B-0DA4BB34E78D}"/>
              </a:ext>
            </a:extLst>
          </p:cNvPr>
          <p:cNvSpPr/>
          <p:nvPr/>
        </p:nvSpPr>
        <p:spPr>
          <a:xfrm>
            <a:off x="2718634" y="1186816"/>
            <a:ext cx="2064355" cy="581780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Asset Visibility </a:t>
            </a:r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856DC538-EFF9-3DA1-E61E-81EC1A620738}"/>
              </a:ext>
            </a:extLst>
          </p:cNvPr>
          <p:cNvSpPr/>
          <p:nvPr/>
        </p:nvSpPr>
        <p:spPr>
          <a:xfrm>
            <a:off x="4896225" y="1835943"/>
            <a:ext cx="2064355" cy="246222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D332546D-4221-7413-8226-3A20D0786876}"/>
              </a:ext>
            </a:extLst>
          </p:cNvPr>
          <p:cNvSpPr/>
          <p:nvPr/>
        </p:nvSpPr>
        <p:spPr>
          <a:xfrm>
            <a:off x="7072896" y="1835941"/>
            <a:ext cx="2064355" cy="246223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E6042CB-FEC8-2953-5540-1FE528ADD38E}"/>
              </a:ext>
            </a:extLst>
          </p:cNvPr>
          <p:cNvSpPr/>
          <p:nvPr/>
        </p:nvSpPr>
        <p:spPr>
          <a:xfrm>
            <a:off x="541043" y="1835941"/>
            <a:ext cx="2064355" cy="246224"/>
          </a:xfrm>
          <a:prstGeom prst="roundRect">
            <a:avLst>
              <a:gd name="adj" fmla="val 8251"/>
            </a:avLst>
          </a:prstGeom>
          <a:gradFill>
            <a:gsLst>
              <a:gs pos="0">
                <a:srgbClr val="14A2CE"/>
              </a:gs>
              <a:gs pos="100000">
                <a:srgbClr val="3DC2EC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79305BCF-1ECB-F766-1A98-E50321EC909B}"/>
              </a:ext>
            </a:extLst>
          </p:cNvPr>
          <p:cNvSpPr/>
          <p:nvPr/>
        </p:nvSpPr>
        <p:spPr>
          <a:xfrm>
            <a:off x="541043" y="1752599"/>
            <a:ext cx="11207261" cy="419100"/>
          </a:xfrm>
          <a:prstGeom prst="roundRect">
            <a:avLst>
              <a:gd name="adj" fmla="val 108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97677-FC2E-35CD-F978-CC04158A532C}"/>
              </a:ext>
            </a:extLst>
          </p:cNvPr>
          <p:cNvSpPr txBox="1"/>
          <p:nvPr/>
        </p:nvSpPr>
        <p:spPr>
          <a:xfrm>
            <a:off x="705326" y="1858005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Asset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name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19D69-4B63-CD8F-9911-4E11A82B0193}"/>
              </a:ext>
            </a:extLst>
          </p:cNvPr>
          <p:cNvSpPr txBox="1"/>
          <p:nvPr/>
        </p:nvSpPr>
        <p:spPr>
          <a:xfrm>
            <a:off x="1777896" y="1855986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Asset Type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1B99B-5C8E-C609-829F-071D4962B702}"/>
              </a:ext>
            </a:extLst>
          </p:cNvPr>
          <p:cNvSpPr txBox="1"/>
          <p:nvPr/>
        </p:nvSpPr>
        <p:spPr>
          <a:xfrm>
            <a:off x="2778613" y="1863126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4DE51-F973-1E5B-76F5-58BA477CCFAD}"/>
              </a:ext>
            </a:extLst>
          </p:cNvPr>
          <p:cNvSpPr txBox="1"/>
          <p:nvPr/>
        </p:nvSpPr>
        <p:spPr>
          <a:xfrm>
            <a:off x="4580222" y="1868488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5B46B-4CCF-CDFF-DC52-257CB169128B}"/>
              </a:ext>
            </a:extLst>
          </p:cNvPr>
          <p:cNvSpPr txBox="1"/>
          <p:nvPr/>
        </p:nvSpPr>
        <p:spPr>
          <a:xfrm>
            <a:off x="6930492" y="1834933"/>
            <a:ext cx="94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Secureworks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Last Seen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05729-3227-FF43-DED0-E6FFFEB16622}"/>
              </a:ext>
            </a:extLst>
          </p:cNvPr>
          <p:cNvSpPr txBox="1"/>
          <p:nvPr/>
        </p:nvSpPr>
        <p:spPr>
          <a:xfrm>
            <a:off x="10864777" y="1849751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0BB56-D44D-7D86-4CD7-846DE750F5DE}"/>
              </a:ext>
            </a:extLst>
          </p:cNvPr>
          <p:cNvSpPr txBox="1"/>
          <p:nvPr/>
        </p:nvSpPr>
        <p:spPr>
          <a:xfrm>
            <a:off x="613199" y="1330821"/>
            <a:ext cx="7165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 Cat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794DB-C2DE-FA26-78A5-6FC9A27AB687}"/>
              </a:ext>
            </a:extLst>
          </p:cNvPr>
          <p:cNvSpPr txBox="1"/>
          <p:nvPr/>
        </p:nvSpPr>
        <p:spPr>
          <a:xfrm>
            <a:off x="4973157" y="1330821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Cat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778BB-18FC-9389-1BE6-ED33D8EDE99B}"/>
              </a:ext>
            </a:extLst>
          </p:cNvPr>
          <p:cNvSpPr txBox="1"/>
          <p:nvPr/>
        </p:nvSpPr>
        <p:spPr>
          <a:xfrm>
            <a:off x="7124819" y="1330821"/>
            <a:ext cx="7037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4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NeueLT Pro 55 Roman" panose="020B0804020202020204" pitchFamily="34" charset="0"/>
                <a:ea typeface="+mn-ea"/>
                <a:cs typeface="+mn-cs"/>
              </a:rPr>
              <a:t>Cat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BC9C6D-4474-9260-E793-9EEEB4CF1B7D}"/>
              </a:ext>
            </a:extLst>
          </p:cNvPr>
          <p:cNvGrpSpPr/>
          <p:nvPr/>
        </p:nvGrpSpPr>
        <p:grpSpPr>
          <a:xfrm>
            <a:off x="541043" y="2263140"/>
            <a:ext cx="11207261" cy="419100"/>
            <a:chOff x="541043" y="2263140"/>
            <a:chExt cx="11207261" cy="419100"/>
          </a:xfrm>
        </p:grpSpPr>
        <p:sp>
          <p:nvSpPr>
            <p:cNvPr id="21" name="Rectangle: Rounded Corners 73">
              <a:extLst>
                <a:ext uri="{FF2B5EF4-FFF2-40B4-BE49-F238E27FC236}">
                  <a16:creationId xmlns:a16="http://schemas.microsoft.com/office/drawing/2014/main" id="{EA4782B1-1EC8-74D6-38F3-D0BEEF85E706}"/>
                </a:ext>
              </a:extLst>
            </p:cNvPr>
            <p:cNvSpPr/>
            <p:nvPr/>
          </p:nvSpPr>
          <p:spPr>
            <a:xfrm>
              <a:off x="541043" y="2263140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BEEE7D-0A46-DDF1-8F03-40B5A2004A58}"/>
                </a:ext>
              </a:extLst>
            </p:cNvPr>
            <p:cNvSpPr txBox="1"/>
            <p:nvPr/>
          </p:nvSpPr>
          <p:spPr>
            <a:xfrm>
              <a:off x="686859" y="2359560"/>
              <a:ext cx="7409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W22VSP2155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FC038-3841-0C2D-590C-87F9CDF6C86F}"/>
                </a:ext>
              </a:extLst>
            </p:cNvPr>
            <p:cNvSpPr txBox="1"/>
            <p:nvPr/>
          </p:nvSpPr>
          <p:spPr>
            <a:xfrm>
              <a:off x="1767478" y="2359560"/>
              <a:ext cx="8162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WORKSTATION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DD6808-E6DE-3BD5-3E5E-78EFB84E316C}"/>
                </a:ext>
              </a:extLst>
            </p:cNvPr>
            <p:cNvSpPr txBox="1"/>
            <p:nvPr/>
          </p:nvSpPr>
          <p:spPr>
            <a:xfrm>
              <a:off x="2920922" y="2349857"/>
              <a:ext cx="3577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Asia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00DEF-FFDE-8BDB-B0D9-7D325D3D84DE}"/>
                </a:ext>
              </a:extLst>
            </p:cNvPr>
            <p:cNvSpPr txBox="1"/>
            <p:nvPr/>
          </p:nvSpPr>
          <p:spPr>
            <a:xfrm>
              <a:off x="3680258" y="2359578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Hanam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C49B88-E5D1-96E1-575A-DFFA08F85BB1}"/>
                </a:ext>
              </a:extLst>
            </p:cNvPr>
            <p:cNvSpPr txBox="1"/>
            <p:nvPr/>
          </p:nvSpPr>
          <p:spPr>
            <a:xfrm>
              <a:off x="4429578" y="2357176"/>
              <a:ext cx="11544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10 Enterprise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CC108F-CC50-C3A1-CB2A-16E06CFDC831}"/>
                </a:ext>
              </a:extLst>
            </p:cNvPr>
            <p:cNvSpPr txBox="1"/>
            <p:nvPr/>
          </p:nvSpPr>
          <p:spPr>
            <a:xfrm>
              <a:off x="7057014" y="2403432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2025-07-18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CE6896-E6C6-CF8E-3FF9-436DAC519680}"/>
                </a:ext>
              </a:extLst>
            </p:cNvPr>
            <p:cNvGrpSpPr/>
            <p:nvPr/>
          </p:nvGrpSpPr>
          <p:grpSpPr>
            <a:xfrm>
              <a:off x="10726142" y="2347217"/>
              <a:ext cx="868322" cy="215444"/>
              <a:chOff x="10726142" y="2347217"/>
              <a:chExt cx="868322" cy="215444"/>
            </a:xfrm>
          </p:grpSpPr>
          <p:sp>
            <p:nvSpPr>
              <p:cNvPr id="29" name="Rectangle: Rounded Corners 82">
                <a:extLst>
                  <a:ext uri="{FF2B5EF4-FFF2-40B4-BE49-F238E27FC236}">
                    <a16:creationId xmlns:a16="http://schemas.microsoft.com/office/drawing/2014/main" id="{52EB31FE-AF2D-D00A-F1E4-CD0E8F2D99D7}"/>
                  </a:ext>
                </a:extLst>
              </p:cNvPr>
              <p:cNvSpPr/>
              <p:nvPr/>
            </p:nvSpPr>
            <p:spPr>
              <a:xfrm>
                <a:off x="10726142" y="237646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72B65A-79A4-AAD0-1E62-8E9340DCCFDC}"/>
                  </a:ext>
                </a:extLst>
              </p:cNvPr>
              <p:cNvSpPr txBox="1"/>
              <p:nvPr/>
            </p:nvSpPr>
            <p:spPr>
              <a:xfrm>
                <a:off x="10843938" y="2347217"/>
                <a:ext cx="7505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Fully Covered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186AD4-718F-97AB-2BB8-765FAD96BDD2}"/>
              </a:ext>
            </a:extLst>
          </p:cNvPr>
          <p:cNvGrpSpPr/>
          <p:nvPr/>
        </p:nvGrpSpPr>
        <p:grpSpPr>
          <a:xfrm>
            <a:off x="541043" y="2779706"/>
            <a:ext cx="11207261" cy="419100"/>
            <a:chOff x="541043" y="2779706"/>
            <a:chExt cx="11207261" cy="419100"/>
          </a:xfrm>
        </p:grpSpPr>
        <p:sp>
          <p:nvSpPr>
            <p:cNvPr id="32" name="Rectangle: Rounded Corners 85">
              <a:extLst>
                <a:ext uri="{FF2B5EF4-FFF2-40B4-BE49-F238E27FC236}">
                  <a16:creationId xmlns:a16="http://schemas.microsoft.com/office/drawing/2014/main" id="{D651542D-18B6-31C7-7949-7F7A91E093ED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0D28F8-8112-8931-883E-E8A6C20982A9}"/>
                </a:ext>
              </a:extLst>
            </p:cNvPr>
            <p:cNvSpPr txBox="1"/>
            <p:nvPr/>
          </p:nvSpPr>
          <p:spPr>
            <a:xfrm>
              <a:off x="686859" y="2876126"/>
              <a:ext cx="7296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L22D5L04M3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949503-A99E-5270-3C83-CCF356B253AB}"/>
                </a:ext>
              </a:extLst>
            </p:cNvPr>
            <p:cNvSpPr txBox="1"/>
            <p:nvPr/>
          </p:nvSpPr>
          <p:spPr>
            <a:xfrm>
              <a:off x="1767478" y="2876126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LAPTOP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8D73E2-6412-38E1-3499-1AC5049F2631}"/>
                </a:ext>
              </a:extLst>
            </p:cNvPr>
            <p:cNvSpPr txBox="1"/>
            <p:nvPr/>
          </p:nvSpPr>
          <p:spPr>
            <a:xfrm>
              <a:off x="2783833" y="2864327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North America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86D149-CBC7-8DFA-91C1-E49F836A56D6}"/>
                </a:ext>
              </a:extLst>
            </p:cNvPr>
            <p:cNvSpPr txBox="1"/>
            <p:nvPr/>
          </p:nvSpPr>
          <p:spPr>
            <a:xfrm>
              <a:off x="3687542" y="2888569"/>
              <a:ext cx="4619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Celeya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EB43D2-3EA6-408E-591C-183DF3516C77}"/>
                </a:ext>
              </a:extLst>
            </p:cNvPr>
            <p:cNvSpPr txBox="1"/>
            <p:nvPr/>
          </p:nvSpPr>
          <p:spPr>
            <a:xfrm>
              <a:off x="4438592" y="2888569"/>
              <a:ext cx="8691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11 pro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545CC-4828-28C5-75D9-ECC6B6D830E0}"/>
                </a:ext>
              </a:extLst>
            </p:cNvPr>
            <p:cNvSpPr txBox="1"/>
            <p:nvPr/>
          </p:nvSpPr>
          <p:spPr>
            <a:xfrm>
              <a:off x="7062893" y="2923850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2025-07-16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814E4C-B064-5F2B-8CA5-BA3170ADFB8B}"/>
                </a:ext>
              </a:extLst>
            </p:cNvPr>
            <p:cNvSpPr txBox="1"/>
            <p:nvPr/>
          </p:nvSpPr>
          <p:spPr>
            <a:xfrm>
              <a:off x="9906463" y="2876126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Pending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9A3AA8-6334-02FF-FBBB-013CF5EB5404}"/>
              </a:ext>
            </a:extLst>
          </p:cNvPr>
          <p:cNvGrpSpPr/>
          <p:nvPr/>
        </p:nvGrpSpPr>
        <p:grpSpPr>
          <a:xfrm>
            <a:off x="541043" y="3295226"/>
            <a:ext cx="11207261" cy="419100"/>
            <a:chOff x="541043" y="2779706"/>
            <a:chExt cx="11207261" cy="419100"/>
          </a:xfrm>
        </p:grpSpPr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D846F885-7479-D90C-5D32-F4653A606642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4E2CEB-4B38-D2F1-8E78-0A54FAE9FDC9}"/>
                </a:ext>
              </a:extLst>
            </p:cNvPr>
            <p:cNvSpPr txBox="1"/>
            <p:nvPr/>
          </p:nvSpPr>
          <p:spPr>
            <a:xfrm>
              <a:off x="686859" y="2876126"/>
              <a:ext cx="7104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L36J1YQQV3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67AD33-DB2B-7EB7-2482-F75F3382F095}"/>
                </a:ext>
              </a:extLst>
            </p:cNvPr>
            <p:cNvSpPr txBox="1"/>
            <p:nvPr/>
          </p:nvSpPr>
          <p:spPr>
            <a:xfrm>
              <a:off x="1767478" y="2876126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LAPTOP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634509-9CD5-9564-D18A-AA9CA350BD12}"/>
                </a:ext>
              </a:extLst>
            </p:cNvPr>
            <p:cNvSpPr txBox="1"/>
            <p:nvPr/>
          </p:nvSpPr>
          <p:spPr>
            <a:xfrm>
              <a:off x="2778613" y="2864567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North America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34961E-D597-AA36-FCCA-CAC560EB8565}"/>
                </a:ext>
              </a:extLst>
            </p:cNvPr>
            <p:cNvSpPr txBox="1"/>
            <p:nvPr/>
          </p:nvSpPr>
          <p:spPr>
            <a:xfrm>
              <a:off x="3631506" y="2889221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Northville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7AB031-F496-E773-B141-1F8EF945B7D0}"/>
                </a:ext>
              </a:extLst>
            </p:cNvPr>
            <p:cNvSpPr txBox="1"/>
            <p:nvPr/>
          </p:nvSpPr>
          <p:spPr>
            <a:xfrm>
              <a:off x="4441109" y="2885175"/>
              <a:ext cx="702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10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A4EC01-F923-7272-33FB-FC5A6000F0DC}"/>
                </a:ext>
              </a:extLst>
            </p:cNvPr>
            <p:cNvSpPr txBox="1"/>
            <p:nvPr/>
          </p:nvSpPr>
          <p:spPr>
            <a:xfrm>
              <a:off x="7429963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452B78E-FE33-2EAC-BAC8-A9AA939BA32D}"/>
                </a:ext>
              </a:extLst>
            </p:cNvPr>
            <p:cNvGrpSpPr/>
            <p:nvPr/>
          </p:nvGrpSpPr>
          <p:grpSpPr>
            <a:xfrm>
              <a:off x="9906463" y="2858006"/>
              <a:ext cx="1694384" cy="233564"/>
              <a:chOff x="9906463" y="2341440"/>
              <a:chExt cx="1694384" cy="233564"/>
            </a:xfrm>
          </p:grpSpPr>
          <p:sp>
            <p:nvSpPr>
              <p:cNvPr id="51" name="Rectangle: Rounded Corners 106">
                <a:extLst>
                  <a:ext uri="{FF2B5EF4-FFF2-40B4-BE49-F238E27FC236}">
                    <a16:creationId xmlns:a16="http://schemas.microsoft.com/office/drawing/2014/main" id="{2C61B0C1-3198-4585-EFBF-CA453C9772DA}"/>
                  </a:ext>
                </a:extLst>
              </p:cNvPr>
              <p:cNvSpPr/>
              <p:nvPr/>
            </p:nvSpPr>
            <p:spPr>
              <a:xfrm>
                <a:off x="10758837" y="2341440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E84AE3-E03E-DDE9-A724-7CF53736FEC1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804736-803C-33D5-1661-B985DF4D2A54}"/>
              </a:ext>
            </a:extLst>
          </p:cNvPr>
          <p:cNvGrpSpPr/>
          <p:nvPr/>
        </p:nvGrpSpPr>
        <p:grpSpPr>
          <a:xfrm>
            <a:off x="541043" y="3810746"/>
            <a:ext cx="11207261" cy="419100"/>
            <a:chOff x="541043" y="2779706"/>
            <a:chExt cx="11207261" cy="419100"/>
          </a:xfrm>
        </p:grpSpPr>
        <p:sp>
          <p:nvSpPr>
            <p:cNvPr id="54" name="Rectangle: Rounded Corners 109">
              <a:extLst>
                <a:ext uri="{FF2B5EF4-FFF2-40B4-BE49-F238E27FC236}">
                  <a16:creationId xmlns:a16="http://schemas.microsoft.com/office/drawing/2014/main" id="{50D4F029-CE77-ADA9-2A9E-62C97A463E42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927FA8-DB43-778A-B2C5-1B657D445E82}"/>
                </a:ext>
              </a:extLst>
            </p:cNvPr>
            <p:cNvSpPr txBox="1"/>
            <p:nvPr/>
          </p:nvSpPr>
          <p:spPr>
            <a:xfrm>
              <a:off x="686859" y="2876126"/>
              <a:ext cx="7393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S35ITACAPP3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037FE2-C318-8B2D-E817-D31C8A6FF386}"/>
                </a:ext>
              </a:extLst>
            </p:cNvPr>
            <p:cNvSpPr txBox="1"/>
            <p:nvPr/>
          </p:nvSpPr>
          <p:spPr>
            <a:xfrm>
              <a:off x="1767478" y="2876126"/>
              <a:ext cx="500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0508A4-CEF4-F36A-37BE-C67B804D909E}"/>
                </a:ext>
              </a:extLst>
            </p:cNvPr>
            <p:cNvSpPr txBox="1"/>
            <p:nvPr/>
          </p:nvSpPr>
          <p:spPr>
            <a:xfrm>
              <a:off x="2920922" y="2854274"/>
              <a:ext cx="3577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Asia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F62D61-AB62-A7C1-0718-53D2F809EF12}"/>
                </a:ext>
              </a:extLst>
            </p:cNvPr>
            <p:cNvSpPr txBox="1"/>
            <p:nvPr/>
          </p:nvSpPr>
          <p:spPr>
            <a:xfrm>
              <a:off x="3628942" y="2843625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BA7C41-3166-028C-64A6-512624CE5627}"/>
                </a:ext>
              </a:extLst>
            </p:cNvPr>
            <p:cNvSpPr txBox="1"/>
            <p:nvPr/>
          </p:nvSpPr>
          <p:spPr>
            <a:xfrm>
              <a:off x="4429578" y="2856876"/>
              <a:ext cx="10871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server 2019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D10F7A-8B8C-2080-428F-CE0EA51B0E7C}"/>
                </a:ext>
              </a:extLst>
            </p:cNvPr>
            <p:cNvSpPr txBox="1"/>
            <p:nvPr/>
          </p:nvSpPr>
          <p:spPr>
            <a:xfrm>
              <a:off x="7429963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DCB8BF-B301-2870-2A3F-9A7A82775DA3}"/>
                </a:ext>
              </a:extLst>
            </p:cNvPr>
            <p:cNvSpPr txBox="1"/>
            <p:nvPr/>
          </p:nvSpPr>
          <p:spPr>
            <a:xfrm>
              <a:off x="9906463" y="2876126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Pending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739A4A-DC60-7D5B-ADBE-5058DF97F7B3}"/>
              </a:ext>
            </a:extLst>
          </p:cNvPr>
          <p:cNvGrpSpPr/>
          <p:nvPr/>
        </p:nvGrpSpPr>
        <p:grpSpPr>
          <a:xfrm>
            <a:off x="541043" y="4326266"/>
            <a:ext cx="11207261" cy="419100"/>
            <a:chOff x="541043" y="2779706"/>
            <a:chExt cx="11207261" cy="419100"/>
          </a:xfrm>
        </p:grpSpPr>
        <p:sp>
          <p:nvSpPr>
            <p:cNvPr id="65" name="Rectangle: Rounded Corners 121">
              <a:extLst>
                <a:ext uri="{FF2B5EF4-FFF2-40B4-BE49-F238E27FC236}">
                  <a16:creationId xmlns:a16="http://schemas.microsoft.com/office/drawing/2014/main" id="{E3361FA1-FE0E-988E-0588-BBAE74D77D6D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F98CD0-5F66-36DC-C150-2A9C196DFB1F}"/>
                </a:ext>
              </a:extLst>
            </p:cNvPr>
            <p:cNvSpPr txBox="1"/>
            <p:nvPr/>
          </p:nvSpPr>
          <p:spPr>
            <a:xfrm>
              <a:off x="686859" y="2868268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L375TLRSV3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91B0B8-70F3-5A6F-01AD-9F1CCA5EA28A}"/>
                </a:ext>
              </a:extLst>
            </p:cNvPr>
            <p:cNvSpPr txBox="1"/>
            <p:nvPr/>
          </p:nvSpPr>
          <p:spPr>
            <a:xfrm>
              <a:off x="1774862" y="2857325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LAPTOP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32A02E-A1EA-B75A-4219-23CE757D071A}"/>
                </a:ext>
              </a:extLst>
            </p:cNvPr>
            <p:cNvSpPr txBox="1"/>
            <p:nvPr/>
          </p:nvSpPr>
          <p:spPr>
            <a:xfrm>
              <a:off x="2870226" y="2843625"/>
              <a:ext cx="4844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Europe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7F023-1658-D921-3FBE-7C07FC34C122}"/>
                </a:ext>
              </a:extLst>
            </p:cNvPr>
            <p:cNvSpPr txBox="1"/>
            <p:nvPr/>
          </p:nvSpPr>
          <p:spPr>
            <a:xfrm>
              <a:off x="3631506" y="28456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879C2CE-538F-A3B2-CA9B-B6251CE9B6D9}"/>
                </a:ext>
              </a:extLst>
            </p:cNvPr>
            <p:cNvSpPr txBox="1"/>
            <p:nvPr/>
          </p:nvSpPr>
          <p:spPr>
            <a:xfrm>
              <a:off x="4466757" y="2843625"/>
              <a:ext cx="65114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4F0185-63AF-2ACD-E409-A60855BB5CE6}"/>
                </a:ext>
              </a:extLst>
            </p:cNvPr>
            <p:cNvSpPr txBox="1"/>
            <p:nvPr/>
          </p:nvSpPr>
          <p:spPr>
            <a:xfrm>
              <a:off x="7429963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2BBBDE9-D039-B649-48EB-EC7C60A81AA6}"/>
                </a:ext>
              </a:extLst>
            </p:cNvPr>
            <p:cNvGrpSpPr/>
            <p:nvPr/>
          </p:nvGrpSpPr>
          <p:grpSpPr>
            <a:xfrm>
              <a:off x="9906463" y="2876126"/>
              <a:ext cx="1725477" cy="215444"/>
              <a:chOff x="9906463" y="2359560"/>
              <a:chExt cx="1725477" cy="215444"/>
            </a:xfrm>
          </p:grpSpPr>
          <p:sp>
            <p:nvSpPr>
              <p:cNvPr id="73" name="Rectangle: Rounded Corners 130">
                <a:extLst>
                  <a:ext uri="{FF2B5EF4-FFF2-40B4-BE49-F238E27FC236}">
                    <a16:creationId xmlns:a16="http://schemas.microsoft.com/office/drawing/2014/main" id="{ADEB3148-DBFA-8DB8-3E6C-0F5CC290596A}"/>
                  </a:ext>
                </a:extLst>
              </p:cNvPr>
              <p:cNvSpPr/>
              <p:nvPr/>
            </p:nvSpPr>
            <p:spPr>
              <a:xfrm>
                <a:off x="10789930" y="2405156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35995DA-F279-CC9A-0FAC-7B8D55232FD5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C39B8A-931E-E7FA-87A2-4D38B7FF416F}"/>
              </a:ext>
            </a:extLst>
          </p:cNvPr>
          <p:cNvGrpSpPr/>
          <p:nvPr/>
        </p:nvGrpSpPr>
        <p:grpSpPr>
          <a:xfrm>
            <a:off x="541043" y="4841786"/>
            <a:ext cx="11207261" cy="419100"/>
            <a:chOff x="541043" y="2779706"/>
            <a:chExt cx="11207261" cy="419100"/>
          </a:xfrm>
        </p:grpSpPr>
        <p:sp>
          <p:nvSpPr>
            <p:cNvPr id="76" name="Rectangle: Rounded Corners 133">
              <a:extLst>
                <a:ext uri="{FF2B5EF4-FFF2-40B4-BE49-F238E27FC236}">
                  <a16:creationId xmlns:a16="http://schemas.microsoft.com/office/drawing/2014/main" id="{02058D9E-B1A3-9C05-6A72-D6181613D9E6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4EA9A1-B3A7-0ADF-9A4C-C57C6C4D244B}"/>
                </a:ext>
              </a:extLst>
            </p:cNvPr>
            <p:cNvSpPr txBox="1"/>
            <p:nvPr/>
          </p:nvSpPr>
          <p:spPr>
            <a:xfrm>
              <a:off x="686859" y="2876126"/>
              <a:ext cx="6495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DW1424RT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270266-0FC6-47CB-0BE7-F2C04E43BDFE}"/>
                </a:ext>
              </a:extLst>
            </p:cNvPr>
            <p:cNvSpPr txBox="1"/>
            <p:nvPr/>
          </p:nvSpPr>
          <p:spPr>
            <a:xfrm>
              <a:off x="1558157" y="2871052"/>
              <a:ext cx="11288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eneral Sans" pitchFamily="50" charset="0"/>
                </a:rPr>
                <a:t>DOMAIN CONTROLLER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F0495AF-6F46-75CB-F941-01FD096C2194}"/>
                </a:ext>
              </a:extLst>
            </p:cNvPr>
            <p:cNvSpPr txBox="1"/>
            <p:nvPr/>
          </p:nvSpPr>
          <p:spPr>
            <a:xfrm>
              <a:off x="2810206" y="2868268"/>
              <a:ext cx="7954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North America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2C79374-BA19-7782-674B-431FB5337FB8}"/>
                </a:ext>
              </a:extLst>
            </p:cNvPr>
            <p:cNvSpPr txBox="1"/>
            <p:nvPr/>
          </p:nvSpPr>
          <p:spPr>
            <a:xfrm>
              <a:off x="3623351" y="2866423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Northville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0DB1ED-F418-6F40-9DFC-2ECD636051D2}"/>
                </a:ext>
              </a:extLst>
            </p:cNvPr>
            <p:cNvSpPr txBox="1"/>
            <p:nvPr/>
          </p:nvSpPr>
          <p:spPr>
            <a:xfrm>
              <a:off x="4472224" y="2858006"/>
              <a:ext cx="7024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Windows 11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32E03E9-8C32-D5CB-9AE5-CFFED534E64F}"/>
                </a:ext>
              </a:extLst>
            </p:cNvPr>
            <p:cNvSpPr txBox="1"/>
            <p:nvPr/>
          </p:nvSpPr>
          <p:spPr>
            <a:xfrm>
              <a:off x="7429963" y="2876126"/>
              <a:ext cx="1847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1ED9D59-17BD-208E-0AC7-85C7B52A71F9}"/>
                </a:ext>
              </a:extLst>
            </p:cNvPr>
            <p:cNvSpPr txBox="1"/>
            <p:nvPr/>
          </p:nvSpPr>
          <p:spPr>
            <a:xfrm>
              <a:off x="9906463" y="2876126"/>
              <a:ext cx="5613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Pending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474158A-5FD7-E936-6734-C77923B5F908}"/>
              </a:ext>
            </a:extLst>
          </p:cNvPr>
          <p:cNvGrpSpPr/>
          <p:nvPr/>
        </p:nvGrpSpPr>
        <p:grpSpPr>
          <a:xfrm>
            <a:off x="-17309379" y="2245020"/>
            <a:ext cx="11207261" cy="419100"/>
            <a:chOff x="541043" y="2263140"/>
            <a:chExt cx="11207261" cy="419100"/>
          </a:xfrm>
        </p:grpSpPr>
        <p:sp>
          <p:nvSpPr>
            <p:cNvPr id="85" name="Rectangle: Rounded Corners 2">
              <a:extLst>
                <a:ext uri="{FF2B5EF4-FFF2-40B4-BE49-F238E27FC236}">
                  <a16:creationId xmlns:a16="http://schemas.microsoft.com/office/drawing/2014/main" id="{2D25E7A3-B6C2-0842-C28E-5D7A4CD46F6E}"/>
                </a:ext>
              </a:extLst>
            </p:cNvPr>
            <p:cNvSpPr/>
            <p:nvPr/>
          </p:nvSpPr>
          <p:spPr>
            <a:xfrm>
              <a:off x="541043" y="2263140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EF286E5-1C7D-F24C-199B-A34769E65435}"/>
                </a:ext>
              </a:extLst>
            </p:cNvPr>
            <p:cNvSpPr txBox="1"/>
            <p:nvPr/>
          </p:nvSpPr>
          <p:spPr>
            <a:xfrm>
              <a:off x="686859" y="2359560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7DCE4C-670A-F2D6-0114-432FD31E4A64}"/>
                </a:ext>
              </a:extLst>
            </p:cNvPr>
            <p:cNvSpPr txBox="1"/>
            <p:nvPr/>
          </p:nvSpPr>
          <p:spPr>
            <a:xfrm>
              <a:off x="1767478" y="2359560"/>
              <a:ext cx="5373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Speedy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9CFC606-28E8-0999-909D-90F2C558026C}"/>
                </a:ext>
              </a:extLst>
            </p:cNvPr>
            <p:cNvSpPr txBox="1"/>
            <p:nvPr/>
          </p:nvSpPr>
          <p:spPr>
            <a:xfrm>
              <a:off x="3606898" y="2359560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Dog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AA09A7-AACE-AFBF-4987-673BDC709C07}"/>
                </a:ext>
              </a:extLst>
            </p:cNvPr>
            <p:cNvSpPr txBox="1"/>
            <p:nvPr/>
          </p:nvSpPr>
          <p:spPr>
            <a:xfrm>
              <a:off x="4740401" y="2359560"/>
              <a:ext cx="6014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Labrador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0D4B504-111C-A4E5-9E90-49D78FFAE2D4}"/>
                </a:ext>
              </a:extLst>
            </p:cNvPr>
            <p:cNvSpPr txBox="1"/>
            <p:nvPr/>
          </p:nvSpPr>
          <p:spPr>
            <a:xfrm>
              <a:off x="5905963" y="2359560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9D296C-A5D7-11C0-13A4-9A10F0000D51}"/>
                </a:ext>
              </a:extLst>
            </p:cNvPr>
            <p:cNvSpPr txBox="1"/>
            <p:nvPr/>
          </p:nvSpPr>
          <p:spPr>
            <a:xfrm>
              <a:off x="7429963" y="2359560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06E2EB-27FF-89F9-CD99-98332A24FC45}"/>
                </a:ext>
              </a:extLst>
            </p:cNvPr>
            <p:cNvGrpSpPr/>
            <p:nvPr/>
          </p:nvGrpSpPr>
          <p:grpSpPr>
            <a:xfrm>
              <a:off x="9785682" y="2359560"/>
              <a:ext cx="842010" cy="215444"/>
              <a:chOff x="9785682" y="2359560"/>
              <a:chExt cx="842010" cy="215444"/>
            </a:xfrm>
          </p:grpSpPr>
          <p:sp>
            <p:nvSpPr>
              <p:cNvPr id="94" name="Rectangle: Rounded Corners 28">
                <a:extLst>
                  <a:ext uri="{FF2B5EF4-FFF2-40B4-BE49-F238E27FC236}">
                    <a16:creationId xmlns:a16="http://schemas.microsoft.com/office/drawing/2014/main" id="{AB1BF3A9-3D40-C837-5FA6-D33208A66064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13F0047-B17E-610C-6613-1BADA584AFA8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966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Payment</a:t>
                </a:r>
              </a:p>
            </p:txBody>
          </p:sp>
        </p:grpSp>
        <p:pic>
          <p:nvPicPr>
            <p:cNvPr id="93" name="Picture 92" descr="Dog posing for a photograph">
              <a:extLst>
                <a:ext uri="{FF2B5EF4-FFF2-40B4-BE49-F238E27FC236}">
                  <a16:creationId xmlns:a16="http://schemas.microsoft.com/office/drawing/2014/main" id="{2D74B9FE-2189-D9EE-B98B-6E1728AA4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7" r="23871"/>
            <a:stretch/>
          </p:blipFill>
          <p:spPr>
            <a:xfrm>
              <a:off x="1598722" y="2370131"/>
              <a:ext cx="194302" cy="194302"/>
            </a:xfrm>
            <a:prstGeom prst="ellipse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B71DEF-9DEA-4308-FD28-CF978B99B786}"/>
              </a:ext>
            </a:extLst>
          </p:cNvPr>
          <p:cNvGrpSpPr/>
          <p:nvPr/>
        </p:nvGrpSpPr>
        <p:grpSpPr>
          <a:xfrm>
            <a:off x="-16080051" y="2761586"/>
            <a:ext cx="11207261" cy="419100"/>
            <a:chOff x="541043" y="2779706"/>
            <a:chExt cx="11207261" cy="419100"/>
          </a:xfrm>
        </p:grpSpPr>
        <p:sp>
          <p:nvSpPr>
            <p:cNvPr id="97" name="Rectangle: Rounded Corners 63">
              <a:extLst>
                <a:ext uri="{FF2B5EF4-FFF2-40B4-BE49-F238E27FC236}">
                  <a16:creationId xmlns:a16="http://schemas.microsoft.com/office/drawing/2014/main" id="{2C1F90A3-39A2-9C53-7108-362670660803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B9BD8FF-F0CB-803A-E56B-2B93469CB0B4}"/>
                </a:ext>
              </a:extLst>
            </p:cNvPr>
            <p:cNvSpPr txBox="1"/>
            <p:nvPr/>
          </p:nvSpPr>
          <p:spPr>
            <a:xfrm>
              <a:off x="686859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ABA32AD-3CAA-7CE9-FE8C-410074A077B4}"/>
                </a:ext>
              </a:extLst>
            </p:cNvPr>
            <p:cNvSpPr txBox="1"/>
            <p:nvPr/>
          </p:nvSpPr>
          <p:spPr>
            <a:xfrm>
              <a:off x="1767478" y="2876126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BA39261-DE88-201E-3A18-52F7AC06CE65}"/>
                </a:ext>
              </a:extLst>
            </p:cNvPr>
            <p:cNvSpPr txBox="1"/>
            <p:nvPr/>
          </p:nvSpPr>
          <p:spPr>
            <a:xfrm>
              <a:off x="3606898" y="2876126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C13800-4B56-3CB3-42E3-C146EF23B9F9}"/>
                </a:ext>
              </a:extLst>
            </p:cNvPr>
            <p:cNvSpPr txBox="1"/>
            <p:nvPr/>
          </p:nvSpPr>
          <p:spPr>
            <a:xfrm>
              <a:off x="4740401" y="28761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08F2DE9-08D0-BB22-7C66-8C8DA2F5BF3D}"/>
                </a:ext>
              </a:extLst>
            </p:cNvPr>
            <p:cNvSpPr txBox="1"/>
            <p:nvPr/>
          </p:nvSpPr>
          <p:spPr>
            <a:xfrm>
              <a:off x="5905963" y="287612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15DE63-2104-45F5-BFAA-FC321DAD4797}"/>
                </a:ext>
              </a:extLst>
            </p:cNvPr>
            <p:cNvSpPr txBox="1"/>
            <p:nvPr/>
          </p:nvSpPr>
          <p:spPr>
            <a:xfrm>
              <a:off x="7429963" y="2876126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F2261BD-A282-DBA0-0F42-2ABB737D04FA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06" name="Rectangle: Rounded Corners 144">
                <a:extLst>
                  <a:ext uri="{FF2B5EF4-FFF2-40B4-BE49-F238E27FC236}">
                    <a16:creationId xmlns:a16="http://schemas.microsoft.com/office/drawing/2014/main" id="{CCF67B55-ACEB-6D91-F76F-7E12540F059C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CF9D2AE-355C-A1D0-F82C-1335EC4D8417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05" name="Picture 104" descr="A cat sitting on a desk&#10;&#10;Description automatically generated">
              <a:extLst>
                <a:ext uri="{FF2B5EF4-FFF2-40B4-BE49-F238E27FC236}">
                  <a16:creationId xmlns:a16="http://schemas.microsoft.com/office/drawing/2014/main" id="{5EEE2E0A-602B-FFFE-64CB-27F4FABC2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240CF4A-F004-FEDA-ED72-78B058CCD348}"/>
              </a:ext>
            </a:extLst>
          </p:cNvPr>
          <p:cNvGrpSpPr/>
          <p:nvPr/>
        </p:nvGrpSpPr>
        <p:grpSpPr>
          <a:xfrm>
            <a:off x="-15127791" y="3277106"/>
            <a:ext cx="11207261" cy="419100"/>
            <a:chOff x="541043" y="2779706"/>
            <a:chExt cx="11207261" cy="419100"/>
          </a:xfrm>
        </p:grpSpPr>
        <p:sp>
          <p:nvSpPr>
            <p:cNvPr id="109" name="Rectangle: Rounded Corners 147">
              <a:extLst>
                <a:ext uri="{FF2B5EF4-FFF2-40B4-BE49-F238E27FC236}">
                  <a16:creationId xmlns:a16="http://schemas.microsoft.com/office/drawing/2014/main" id="{8DB1B3AE-AF40-8E3F-929A-81F523C43198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398DF9-4218-0DCA-9EA9-D0C10A55D728}"/>
                </a:ext>
              </a:extLst>
            </p:cNvPr>
            <p:cNvSpPr txBox="1"/>
            <p:nvPr/>
          </p:nvSpPr>
          <p:spPr>
            <a:xfrm>
              <a:off x="686859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C413DA8-7D2F-CB4C-2D04-E9DDFF4EC551}"/>
                </a:ext>
              </a:extLst>
            </p:cNvPr>
            <p:cNvSpPr txBox="1"/>
            <p:nvPr/>
          </p:nvSpPr>
          <p:spPr>
            <a:xfrm>
              <a:off x="1767478" y="2876126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9FB4804-8DE4-40C1-B52A-96C840DF2A6D}"/>
                </a:ext>
              </a:extLst>
            </p:cNvPr>
            <p:cNvSpPr txBox="1"/>
            <p:nvPr/>
          </p:nvSpPr>
          <p:spPr>
            <a:xfrm>
              <a:off x="3606898" y="2876126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835FB16-040D-529C-A8CC-19CCE4E2CB0D}"/>
                </a:ext>
              </a:extLst>
            </p:cNvPr>
            <p:cNvSpPr txBox="1"/>
            <p:nvPr/>
          </p:nvSpPr>
          <p:spPr>
            <a:xfrm>
              <a:off x="4740401" y="28761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C2AAF0A-926C-DDEA-B4B6-43D3E2502C56}"/>
                </a:ext>
              </a:extLst>
            </p:cNvPr>
            <p:cNvSpPr txBox="1"/>
            <p:nvPr/>
          </p:nvSpPr>
          <p:spPr>
            <a:xfrm>
              <a:off x="5905963" y="287612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598E51-5676-2BB7-28E0-E7EA730F760B}"/>
                </a:ext>
              </a:extLst>
            </p:cNvPr>
            <p:cNvSpPr txBox="1"/>
            <p:nvPr/>
          </p:nvSpPr>
          <p:spPr>
            <a:xfrm>
              <a:off x="7429963" y="2876126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959641F-DF99-7067-9E5F-1A121BAE70E0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18" name="Rectangle: Rounded Corners 156">
                <a:extLst>
                  <a:ext uri="{FF2B5EF4-FFF2-40B4-BE49-F238E27FC236}">
                    <a16:creationId xmlns:a16="http://schemas.microsoft.com/office/drawing/2014/main" id="{DF14E305-1B97-0AED-6215-B5A212290FC2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5B4DC76-3553-AF07-01A7-8516CD158DCB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17" name="Picture 116" descr="A cat sitting on a desk&#10;&#10;Description automatically generated">
              <a:extLst>
                <a:ext uri="{FF2B5EF4-FFF2-40B4-BE49-F238E27FC236}">
                  <a16:creationId xmlns:a16="http://schemas.microsoft.com/office/drawing/2014/main" id="{C42D0DF2-26FE-6C97-BEA4-CB9B0834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12B1C47-A162-87CC-095A-461BA1C3CF97}"/>
              </a:ext>
            </a:extLst>
          </p:cNvPr>
          <p:cNvGrpSpPr/>
          <p:nvPr/>
        </p:nvGrpSpPr>
        <p:grpSpPr>
          <a:xfrm>
            <a:off x="-14117429" y="3792626"/>
            <a:ext cx="11207261" cy="419100"/>
            <a:chOff x="541043" y="2779706"/>
            <a:chExt cx="11207261" cy="419100"/>
          </a:xfrm>
        </p:grpSpPr>
        <p:sp>
          <p:nvSpPr>
            <p:cNvPr id="121" name="Rectangle: Rounded Corners 159">
              <a:extLst>
                <a:ext uri="{FF2B5EF4-FFF2-40B4-BE49-F238E27FC236}">
                  <a16:creationId xmlns:a16="http://schemas.microsoft.com/office/drawing/2014/main" id="{94E76773-2604-7CAC-617F-4313A3F644B7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529C971-D115-80DB-233E-A78686C8A8A0}"/>
                </a:ext>
              </a:extLst>
            </p:cNvPr>
            <p:cNvSpPr txBox="1"/>
            <p:nvPr/>
          </p:nvSpPr>
          <p:spPr>
            <a:xfrm>
              <a:off x="686859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FD5319A-6EC6-BCA7-6B2E-D9D93617363D}"/>
                </a:ext>
              </a:extLst>
            </p:cNvPr>
            <p:cNvSpPr txBox="1"/>
            <p:nvPr/>
          </p:nvSpPr>
          <p:spPr>
            <a:xfrm>
              <a:off x="1767478" y="2876126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6884330-2FF7-864B-F084-DDC2F2C828C6}"/>
                </a:ext>
              </a:extLst>
            </p:cNvPr>
            <p:cNvSpPr txBox="1"/>
            <p:nvPr/>
          </p:nvSpPr>
          <p:spPr>
            <a:xfrm>
              <a:off x="3606898" y="2876126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05DBBB7-5574-4384-F48B-C013F680F2CF}"/>
                </a:ext>
              </a:extLst>
            </p:cNvPr>
            <p:cNvSpPr txBox="1"/>
            <p:nvPr/>
          </p:nvSpPr>
          <p:spPr>
            <a:xfrm>
              <a:off x="4740401" y="28761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8CC529C-8AC9-43CF-D727-D87FCD2AC761}"/>
                </a:ext>
              </a:extLst>
            </p:cNvPr>
            <p:cNvSpPr txBox="1"/>
            <p:nvPr/>
          </p:nvSpPr>
          <p:spPr>
            <a:xfrm>
              <a:off x="5905963" y="287612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04756FC-55BD-3861-D10A-F1779F8066BE}"/>
                </a:ext>
              </a:extLst>
            </p:cNvPr>
            <p:cNvSpPr txBox="1"/>
            <p:nvPr/>
          </p:nvSpPr>
          <p:spPr>
            <a:xfrm>
              <a:off x="7429963" y="2876126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71AF98D-587E-DE06-8531-76DD17958161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30" name="Rectangle: Rounded Corners 168">
                <a:extLst>
                  <a:ext uri="{FF2B5EF4-FFF2-40B4-BE49-F238E27FC236}">
                    <a16:creationId xmlns:a16="http://schemas.microsoft.com/office/drawing/2014/main" id="{72C6C42D-3C7D-F89C-66E7-36EF9E352106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ADCBCE2-1B3D-6323-7C17-B6841AB5040E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29" name="Picture 128" descr="A cat sitting on a desk&#10;&#10;Description automatically generated">
              <a:extLst>
                <a:ext uri="{FF2B5EF4-FFF2-40B4-BE49-F238E27FC236}">
                  <a16:creationId xmlns:a16="http://schemas.microsoft.com/office/drawing/2014/main" id="{72BDFAE0-451A-B6A6-43D0-D52BDCFD4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E7B2610-6951-7AE9-AC97-8EB09F14B9A3}"/>
              </a:ext>
            </a:extLst>
          </p:cNvPr>
          <p:cNvGrpSpPr/>
          <p:nvPr/>
        </p:nvGrpSpPr>
        <p:grpSpPr>
          <a:xfrm>
            <a:off x="-12907442" y="4308146"/>
            <a:ext cx="11207261" cy="419100"/>
            <a:chOff x="541043" y="2779706"/>
            <a:chExt cx="11207261" cy="419100"/>
          </a:xfrm>
        </p:grpSpPr>
        <p:sp>
          <p:nvSpPr>
            <p:cNvPr id="133" name="Rectangle: Rounded Corners 171">
              <a:extLst>
                <a:ext uri="{FF2B5EF4-FFF2-40B4-BE49-F238E27FC236}">
                  <a16:creationId xmlns:a16="http://schemas.microsoft.com/office/drawing/2014/main" id="{05731EBE-8B18-9CB9-EEC4-BDC34D40C8E3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4BCE539-5290-C673-B55A-B0E60505BCB7}"/>
                </a:ext>
              </a:extLst>
            </p:cNvPr>
            <p:cNvSpPr txBox="1"/>
            <p:nvPr/>
          </p:nvSpPr>
          <p:spPr>
            <a:xfrm>
              <a:off x="686859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7AB31FF-8E70-9512-2215-BAACC16324EB}"/>
                </a:ext>
              </a:extLst>
            </p:cNvPr>
            <p:cNvSpPr txBox="1"/>
            <p:nvPr/>
          </p:nvSpPr>
          <p:spPr>
            <a:xfrm>
              <a:off x="1767478" y="2876126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BDC4BE6-A840-1C43-D649-3F12C6D80475}"/>
                </a:ext>
              </a:extLst>
            </p:cNvPr>
            <p:cNvSpPr txBox="1"/>
            <p:nvPr/>
          </p:nvSpPr>
          <p:spPr>
            <a:xfrm>
              <a:off x="3606898" y="2876126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6763476-E043-9131-FB77-C7BDF52067D4}"/>
                </a:ext>
              </a:extLst>
            </p:cNvPr>
            <p:cNvSpPr txBox="1"/>
            <p:nvPr/>
          </p:nvSpPr>
          <p:spPr>
            <a:xfrm>
              <a:off x="4740401" y="28761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D892CBA-E2E7-CE9C-D9BA-49580E2B95D0}"/>
                </a:ext>
              </a:extLst>
            </p:cNvPr>
            <p:cNvSpPr txBox="1"/>
            <p:nvPr/>
          </p:nvSpPr>
          <p:spPr>
            <a:xfrm>
              <a:off x="5905963" y="287612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BCC81C2-7F36-577F-ACAE-79C50AEB65DA}"/>
                </a:ext>
              </a:extLst>
            </p:cNvPr>
            <p:cNvSpPr txBox="1"/>
            <p:nvPr/>
          </p:nvSpPr>
          <p:spPr>
            <a:xfrm>
              <a:off x="7429963" y="2876126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06A2E9B-A95D-932F-EA20-7CA8233CF4C6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42" name="Rectangle: Rounded Corners 180">
                <a:extLst>
                  <a:ext uri="{FF2B5EF4-FFF2-40B4-BE49-F238E27FC236}">
                    <a16:creationId xmlns:a16="http://schemas.microsoft.com/office/drawing/2014/main" id="{AC21F49C-436A-15CC-B428-B150C27BADA7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57FC1FD-866A-6634-C9AA-55481AD1C11A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41" name="Picture 140" descr="A cat sitting on a desk&#10;&#10;Description automatically generated">
              <a:extLst>
                <a:ext uri="{FF2B5EF4-FFF2-40B4-BE49-F238E27FC236}">
                  <a16:creationId xmlns:a16="http://schemas.microsoft.com/office/drawing/2014/main" id="{23DE0740-A4E3-E3E9-1888-72D12C9EC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C1A6F6A-7E27-7564-66AD-AF7EE11C181C}"/>
              </a:ext>
            </a:extLst>
          </p:cNvPr>
          <p:cNvGrpSpPr/>
          <p:nvPr/>
        </p:nvGrpSpPr>
        <p:grpSpPr>
          <a:xfrm>
            <a:off x="-11786830" y="4823666"/>
            <a:ext cx="11207261" cy="419100"/>
            <a:chOff x="541043" y="2779706"/>
            <a:chExt cx="11207261" cy="419100"/>
          </a:xfrm>
        </p:grpSpPr>
        <p:sp>
          <p:nvSpPr>
            <p:cNvPr id="145" name="Rectangle: Rounded Corners 183">
              <a:extLst>
                <a:ext uri="{FF2B5EF4-FFF2-40B4-BE49-F238E27FC236}">
                  <a16:creationId xmlns:a16="http://schemas.microsoft.com/office/drawing/2014/main" id="{B52C6E48-C728-8FBA-AE2B-E016AC71F594}"/>
                </a:ext>
              </a:extLst>
            </p:cNvPr>
            <p:cNvSpPr/>
            <p:nvPr/>
          </p:nvSpPr>
          <p:spPr>
            <a:xfrm>
              <a:off x="541043" y="2779706"/>
              <a:ext cx="11207261" cy="419100"/>
            </a:xfrm>
            <a:prstGeom prst="roundRect">
              <a:avLst>
                <a:gd name="adj" fmla="val 16667"/>
              </a:avLst>
            </a:prstGeom>
            <a:solidFill>
              <a:srgbClr val="EDF9F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9A07438-F713-469C-E98B-2BCE3E2B4DEE}"/>
                </a:ext>
              </a:extLst>
            </p:cNvPr>
            <p:cNvSpPr txBox="1"/>
            <p:nvPr/>
          </p:nvSpPr>
          <p:spPr>
            <a:xfrm>
              <a:off x="686859" y="2876126"/>
              <a:ext cx="4507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01458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0546D02-2D3B-4D05-D929-5A9DCE3E86BB}"/>
                </a:ext>
              </a:extLst>
            </p:cNvPr>
            <p:cNvSpPr txBox="1"/>
            <p:nvPr/>
          </p:nvSpPr>
          <p:spPr>
            <a:xfrm>
              <a:off x="1767478" y="2876126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Kat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D53791C-E1B4-08F0-11A4-EA741590F926}"/>
                </a:ext>
              </a:extLst>
            </p:cNvPr>
            <p:cNvSpPr txBox="1"/>
            <p:nvPr/>
          </p:nvSpPr>
          <p:spPr>
            <a:xfrm>
              <a:off x="3606898" y="2876126"/>
              <a:ext cx="3561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59C1E17-BCF1-C155-0A17-CF793C3FDBD6}"/>
                </a:ext>
              </a:extLst>
            </p:cNvPr>
            <p:cNvSpPr txBox="1"/>
            <p:nvPr/>
          </p:nvSpPr>
          <p:spPr>
            <a:xfrm>
              <a:off x="4740401" y="2876126"/>
              <a:ext cx="5886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Siamese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FFFDEF3-2BEC-EBA8-E14E-803D98D44274}"/>
                </a:ext>
              </a:extLst>
            </p:cNvPr>
            <p:cNvSpPr txBox="1"/>
            <p:nvPr/>
          </p:nvSpPr>
          <p:spPr>
            <a:xfrm>
              <a:off x="5905963" y="287612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$ 50,00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466AEC5-6406-259A-906A-2D5DDC08960F}"/>
                </a:ext>
              </a:extLst>
            </p:cNvPr>
            <p:cNvSpPr txBox="1"/>
            <p:nvPr/>
          </p:nvSpPr>
          <p:spPr>
            <a:xfrm>
              <a:off x="7429963" y="2876126"/>
              <a:ext cx="4940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8 Days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83EB29F-D2EA-42BF-5C95-8A317B00143E}"/>
                </a:ext>
              </a:extLst>
            </p:cNvPr>
            <p:cNvGrpSpPr/>
            <p:nvPr/>
          </p:nvGrpSpPr>
          <p:grpSpPr>
            <a:xfrm>
              <a:off x="9785682" y="2876126"/>
              <a:ext cx="842010" cy="215444"/>
              <a:chOff x="9785682" y="2359560"/>
              <a:chExt cx="842010" cy="215444"/>
            </a:xfrm>
          </p:grpSpPr>
          <p:sp>
            <p:nvSpPr>
              <p:cNvPr id="154" name="Rectangle: Rounded Corners 192">
                <a:extLst>
                  <a:ext uri="{FF2B5EF4-FFF2-40B4-BE49-F238E27FC236}">
                    <a16:creationId xmlns:a16="http://schemas.microsoft.com/office/drawing/2014/main" id="{A1D80032-7171-5392-BEA5-23EA6431B507}"/>
                  </a:ext>
                </a:extLst>
              </p:cNvPr>
              <p:cNvSpPr/>
              <p:nvPr/>
            </p:nvSpPr>
            <p:spPr>
              <a:xfrm>
                <a:off x="9785682" y="2390775"/>
                <a:ext cx="842010" cy="169848"/>
              </a:xfrm>
              <a:prstGeom prst="roundRect">
                <a:avLst>
                  <a:gd name="adj" fmla="val 50000"/>
                </a:avLst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E6520F6-148A-2EE4-05E7-C4401592B723}"/>
                  </a:ext>
                </a:extLst>
              </p:cNvPr>
              <p:cNvSpPr txBox="1"/>
              <p:nvPr/>
            </p:nvSpPr>
            <p:spPr>
              <a:xfrm>
                <a:off x="9906463" y="2359560"/>
                <a:ext cx="5613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Pending</a:t>
                </a:r>
              </a:p>
            </p:txBody>
          </p:sp>
        </p:grpSp>
        <p:pic>
          <p:nvPicPr>
            <p:cNvPr id="153" name="Picture 152" descr="A cat sitting on a desk&#10;&#10;Description automatically generated">
              <a:extLst>
                <a:ext uri="{FF2B5EF4-FFF2-40B4-BE49-F238E27FC236}">
                  <a16:creationId xmlns:a16="http://schemas.microsoft.com/office/drawing/2014/main" id="{1095DAE0-07FF-4F86-BC4D-05C61A011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1598722" y="2886388"/>
              <a:ext cx="194920" cy="194920"/>
            </a:xfrm>
            <a:prstGeom prst="ellipse">
              <a:avLst/>
            </a:prstGeom>
          </p:spPr>
        </p:pic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4DBBA522-D0E2-E056-08EA-F8EE3312D844}"/>
              </a:ext>
            </a:extLst>
          </p:cNvPr>
          <p:cNvSpPr txBox="1"/>
          <p:nvPr/>
        </p:nvSpPr>
        <p:spPr>
          <a:xfrm>
            <a:off x="8032885" y="1820673"/>
            <a:ext cx="105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Active Directory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Last Seen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28146B2-4BE2-00B1-F1D2-C0317B7BBD56}"/>
              </a:ext>
            </a:extLst>
          </p:cNvPr>
          <p:cNvSpPr txBox="1"/>
          <p:nvPr/>
        </p:nvSpPr>
        <p:spPr>
          <a:xfrm>
            <a:off x="9354116" y="1835941"/>
            <a:ext cx="865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Baramudi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Last Seen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6CBB3AE-9CC9-20EE-2F6B-B75893D5BBDA}"/>
              </a:ext>
            </a:extLst>
          </p:cNvPr>
          <p:cNvSpPr txBox="1"/>
          <p:nvPr/>
        </p:nvSpPr>
        <p:spPr>
          <a:xfrm>
            <a:off x="5266777" y="1885570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Cortex Asset Connection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4732C5C-02C6-9C15-A7A7-CF3A22085788}"/>
              </a:ext>
            </a:extLst>
          </p:cNvPr>
          <p:cNvSpPr txBox="1"/>
          <p:nvPr/>
        </p:nvSpPr>
        <p:spPr>
          <a:xfrm>
            <a:off x="5657558" y="2372655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Connected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177B755-81C4-5EE4-2AE9-68850E9C1556}"/>
              </a:ext>
            </a:extLst>
          </p:cNvPr>
          <p:cNvSpPr txBox="1"/>
          <p:nvPr/>
        </p:nvSpPr>
        <p:spPr>
          <a:xfrm>
            <a:off x="5813735" y="2851034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Lost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03BAB2F-FB52-39D0-ED82-C0F0F0D4D8D2}"/>
              </a:ext>
            </a:extLst>
          </p:cNvPr>
          <p:cNvSpPr txBox="1"/>
          <p:nvPr/>
        </p:nvSpPr>
        <p:spPr>
          <a:xfrm>
            <a:off x="5657558" y="340422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Connected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3D89FB6-7597-6A39-ACAA-5AE3F9E4345E}"/>
              </a:ext>
            </a:extLst>
          </p:cNvPr>
          <p:cNvSpPr txBox="1"/>
          <p:nvPr/>
        </p:nvSpPr>
        <p:spPr>
          <a:xfrm>
            <a:off x="5617313" y="3891777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Disconnected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94D1B11-4245-A61E-0BAA-8A1970C84395}"/>
              </a:ext>
            </a:extLst>
          </p:cNvPr>
          <p:cNvSpPr txBox="1"/>
          <p:nvPr/>
        </p:nvSpPr>
        <p:spPr>
          <a:xfrm>
            <a:off x="5813401" y="4390185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Lost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2E82BA1-C5FC-DB28-3283-3FB6B1C9305D}"/>
              </a:ext>
            </a:extLst>
          </p:cNvPr>
          <p:cNvSpPr txBox="1"/>
          <p:nvPr/>
        </p:nvSpPr>
        <p:spPr>
          <a:xfrm>
            <a:off x="5607578" y="4922817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Connected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2B828D1-C52E-18AF-36CD-488E29B96F7F}"/>
              </a:ext>
            </a:extLst>
          </p:cNvPr>
          <p:cNvSpPr txBox="1"/>
          <p:nvPr/>
        </p:nvSpPr>
        <p:spPr>
          <a:xfrm>
            <a:off x="8136899" y="444548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2024-07-18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2D06B7-3564-C2B1-D924-71D1C47FFCAE}"/>
              </a:ext>
            </a:extLst>
          </p:cNvPr>
          <p:cNvSpPr txBox="1"/>
          <p:nvPr/>
        </p:nvSpPr>
        <p:spPr>
          <a:xfrm>
            <a:off x="8136443" y="343579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2025-07-18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B86384E-6663-ACF1-5101-3156920F9059}"/>
              </a:ext>
            </a:extLst>
          </p:cNvPr>
          <p:cNvSpPr txBox="1"/>
          <p:nvPr/>
        </p:nvSpPr>
        <p:spPr>
          <a:xfrm>
            <a:off x="9383896" y="293629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2025-07-18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5C6E425-DAA2-95F7-F461-E9AABCFEBC54}"/>
              </a:ext>
            </a:extLst>
          </p:cNvPr>
          <p:cNvSpPr txBox="1"/>
          <p:nvPr/>
        </p:nvSpPr>
        <p:spPr>
          <a:xfrm>
            <a:off x="8100713" y="241877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2025-07-18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0DFC56-82DA-F106-C657-D72D746DE10E}"/>
              </a:ext>
            </a:extLst>
          </p:cNvPr>
          <p:cNvSpPr txBox="1"/>
          <p:nvPr/>
        </p:nvSpPr>
        <p:spPr>
          <a:xfrm>
            <a:off x="9396685" y="3928716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2021-07-18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A74B9AC-BCA5-748A-6B43-2AC07948A729}"/>
              </a:ext>
            </a:extLst>
          </p:cNvPr>
          <p:cNvSpPr txBox="1"/>
          <p:nvPr/>
        </p:nvSpPr>
        <p:spPr>
          <a:xfrm>
            <a:off x="9389715" y="3444381"/>
            <a:ext cx="659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8FAC213-F971-7A61-EFCC-32BD208223FC}"/>
              </a:ext>
            </a:extLst>
          </p:cNvPr>
          <p:cNvSpPr txBox="1"/>
          <p:nvPr/>
        </p:nvSpPr>
        <p:spPr>
          <a:xfrm>
            <a:off x="8136900" y="494536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D8A0392-6A74-103B-DAA1-0D36BA6B11AA}"/>
              </a:ext>
            </a:extLst>
          </p:cNvPr>
          <p:cNvSpPr txBox="1"/>
          <p:nvPr/>
        </p:nvSpPr>
        <p:spPr>
          <a:xfrm>
            <a:off x="9396686" y="4438215"/>
            <a:ext cx="659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2024-07-14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013735C-C166-5CF1-6AC4-FE47A4EFF8B0}"/>
              </a:ext>
            </a:extLst>
          </p:cNvPr>
          <p:cNvSpPr txBox="1"/>
          <p:nvPr/>
        </p:nvSpPr>
        <p:spPr>
          <a:xfrm>
            <a:off x="7070933" y="444548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2C068F1-3B37-6444-1F05-4CC679805ECD}"/>
              </a:ext>
            </a:extLst>
          </p:cNvPr>
          <p:cNvSpPr txBox="1"/>
          <p:nvPr/>
        </p:nvSpPr>
        <p:spPr>
          <a:xfrm>
            <a:off x="7070932" y="494536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D56CD30-FE2B-CB41-9D3A-7A12AB77568E}"/>
              </a:ext>
            </a:extLst>
          </p:cNvPr>
          <p:cNvSpPr txBox="1"/>
          <p:nvPr/>
        </p:nvSpPr>
        <p:spPr>
          <a:xfrm>
            <a:off x="7074547" y="343579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3DE8C38-45F9-B8FA-5039-F16045A1E475}"/>
              </a:ext>
            </a:extLst>
          </p:cNvPr>
          <p:cNvSpPr txBox="1"/>
          <p:nvPr/>
        </p:nvSpPr>
        <p:spPr>
          <a:xfrm>
            <a:off x="7074547" y="3906171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2021-07-16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0DB586E-6FC6-8028-994E-5953C3E45274}"/>
              </a:ext>
            </a:extLst>
          </p:cNvPr>
          <p:cNvSpPr txBox="1"/>
          <p:nvPr/>
        </p:nvSpPr>
        <p:spPr>
          <a:xfrm>
            <a:off x="8111856" y="293629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CFD0B48-ED24-C3B2-3E1D-A1A13A878B58}"/>
              </a:ext>
            </a:extLst>
          </p:cNvPr>
          <p:cNvSpPr txBox="1"/>
          <p:nvPr/>
        </p:nvSpPr>
        <p:spPr>
          <a:xfrm>
            <a:off x="9399385" y="2395316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2822DDD-6F0B-558E-D248-7A570222C17B}"/>
              </a:ext>
            </a:extLst>
          </p:cNvPr>
          <p:cNvSpPr txBox="1"/>
          <p:nvPr/>
        </p:nvSpPr>
        <p:spPr>
          <a:xfrm>
            <a:off x="8136898" y="391432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2021-07-16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BB2E439-605F-5B44-107C-47CDBB63605C}"/>
              </a:ext>
            </a:extLst>
          </p:cNvPr>
          <p:cNvSpPr txBox="1"/>
          <p:nvPr/>
        </p:nvSpPr>
        <p:spPr>
          <a:xfrm>
            <a:off x="9406368" y="4945362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2025-07-16</a:t>
            </a:r>
          </a:p>
        </p:txBody>
      </p:sp>
      <p:sp>
        <p:nvSpPr>
          <p:cNvPr id="181" name="Rectangle: Rounded Corners 82">
            <a:extLst>
              <a:ext uri="{FF2B5EF4-FFF2-40B4-BE49-F238E27FC236}">
                <a16:creationId xmlns:a16="http://schemas.microsoft.com/office/drawing/2014/main" id="{49C5F0DE-83B8-13B7-3021-9A040DC3D7A1}"/>
              </a:ext>
            </a:extLst>
          </p:cNvPr>
          <p:cNvSpPr/>
          <p:nvPr/>
        </p:nvSpPr>
        <p:spPr>
          <a:xfrm>
            <a:off x="10758837" y="4979220"/>
            <a:ext cx="842010" cy="1698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1464F56-604B-568A-14C6-65301568B6FC}"/>
              </a:ext>
            </a:extLst>
          </p:cNvPr>
          <p:cNvSpPr txBox="1"/>
          <p:nvPr/>
        </p:nvSpPr>
        <p:spPr>
          <a:xfrm>
            <a:off x="10843938" y="4979220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A90742E-7D79-5DCA-ACA0-A59EB476AA06}"/>
              </a:ext>
            </a:extLst>
          </p:cNvPr>
          <p:cNvSpPr txBox="1"/>
          <p:nvPr/>
        </p:nvSpPr>
        <p:spPr>
          <a:xfrm>
            <a:off x="10721334" y="3910361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FB09C03-329D-7FE8-B954-F42B37701ED9}"/>
              </a:ext>
            </a:extLst>
          </p:cNvPr>
          <p:cNvSpPr txBox="1"/>
          <p:nvPr/>
        </p:nvSpPr>
        <p:spPr>
          <a:xfrm>
            <a:off x="10338042" y="29140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C74307C-3ABD-9973-2FE2-1E2F53025F6D}"/>
              </a:ext>
            </a:extLst>
          </p:cNvPr>
          <p:cNvSpPr txBox="1"/>
          <p:nvPr/>
        </p:nvSpPr>
        <p:spPr>
          <a:xfrm>
            <a:off x="10745490" y="3351048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Partially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56321B1-6829-E8A9-9547-D7F913C1816A}"/>
              </a:ext>
            </a:extLst>
          </p:cNvPr>
          <p:cNvSpPr txBox="1"/>
          <p:nvPr/>
        </p:nvSpPr>
        <p:spPr>
          <a:xfrm>
            <a:off x="10758837" y="4441670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white"/>
                </a:solidFill>
                <a:latin typeface="General Sans" pitchFamily="50" charset="0"/>
              </a:rPr>
              <a:t>Partially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Covered</a:t>
            </a:r>
          </a:p>
        </p:txBody>
      </p:sp>
      <p:sp>
        <p:nvSpPr>
          <p:cNvPr id="187" name="Slide Number Placeholder 186">
            <a:extLst>
              <a:ext uri="{FF2B5EF4-FFF2-40B4-BE49-F238E27FC236}">
                <a16:creationId xmlns:a16="http://schemas.microsoft.com/office/drawing/2014/main" id="{9E82C71B-81A1-6F50-6389-BAA5D418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88" name="Rectangle: Rounded Corners 82">
            <a:extLst>
              <a:ext uri="{FF2B5EF4-FFF2-40B4-BE49-F238E27FC236}">
                <a16:creationId xmlns:a16="http://schemas.microsoft.com/office/drawing/2014/main" id="{7CC49A96-3DEA-DB39-E785-CA11D336FEF7}"/>
              </a:ext>
            </a:extLst>
          </p:cNvPr>
          <p:cNvSpPr/>
          <p:nvPr/>
        </p:nvSpPr>
        <p:spPr>
          <a:xfrm>
            <a:off x="10753662" y="3934642"/>
            <a:ext cx="842010" cy="1698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</p:txBody>
      </p:sp>
      <p:sp>
        <p:nvSpPr>
          <p:cNvPr id="189" name="Rectangle: Rounded Corners 82">
            <a:extLst>
              <a:ext uri="{FF2B5EF4-FFF2-40B4-BE49-F238E27FC236}">
                <a16:creationId xmlns:a16="http://schemas.microsoft.com/office/drawing/2014/main" id="{3BFE5521-A7FA-7551-43F2-A9EE5F5CA498}"/>
              </a:ext>
            </a:extLst>
          </p:cNvPr>
          <p:cNvSpPr/>
          <p:nvPr/>
        </p:nvSpPr>
        <p:spPr>
          <a:xfrm>
            <a:off x="10713305" y="2871141"/>
            <a:ext cx="842010" cy="1698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Fully Covered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AF90F31-0C1E-253F-89D1-1ECDC78E93B8}"/>
              </a:ext>
            </a:extLst>
          </p:cNvPr>
          <p:cNvSpPr txBox="1"/>
          <p:nvPr/>
        </p:nvSpPr>
        <p:spPr>
          <a:xfrm>
            <a:off x="3665712" y="1868488"/>
            <a:ext cx="643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General Sans" pitchFamily="50" charset="0"/>
              </a:rPr>
              <a:t>Site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9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ED38E6-7A34-9064-6AB4-48E125602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31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4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D6DAB4-AE6B-4068-D85A-532AC7362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9E8CB-849F-C1E3-1C67-4217B14D055F}"/>
              </a:ext>
            </a:extLst>
          </p:cNvPr>
          <p:cNvCxnSpPr>
            <a:cxnSpLocks/>
          </p:cNvCxnSpPr>
          <p:nvPr/>
        </p:nvCxnSpPr>
        <p:spPr>
          <a:xfrm flipH="1">
            <a:off x="4855958" y="-1127760"/>
            <a:ext cx="49513" cy="8650532"/>
          </a:xfrm>
          <a:prstGeom prst="line">
            <a:avLst/>
          </a:prstGeom>
          <a:ln w="15875">
            <a:gradFill>
              <a:gsLst>
                <a:gs pos="73000">
                  <a:srgbClr val="7F7F7F">
                    <a:alpha val="0"/>
                  </a:srgbClr>
                </a:gs>
                <a:gs pos="18000">
                  <a:schemeClr val="tx1">
                    <a:lumMod val="95000"/>
                    <a:lumOff val="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2807D28-EC2B-167F-EA45-B7059522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845347"/>
            <a:ext cx="11734800" cy="513727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5215D01-CDC6-46BC-D83A-2558988D16F5}"/>
              </a:ext>
            </a:extLst>
          </p:cNvPr>
          <p:cNvSpPr/>
          <p:nvPr/>
        </p:nvSpPr>
        <p:spPr>
          <a:xfrm rot="10800000" flipH="1">
            <a:off x="-96706" y="-131326"/>
            <a:ext cx="3890468" cy="3035989"/>
          </a:xfrm>
          <a:prstGeom prst="rect">
            <a:avLst/>
          </a:prstGeom>
          <a:gradFill>
            <a:gsLst>
              <a:gs pos="100000">
                <a:srgbClr val="24DA6E"/>
              </a:gs>
              <a:gs pos="60000">
                <a:schemeClr val="tx1">
                  <a:alpha val="7000"/>
                </a:schemeClr>
              </a:gs>
            </a:gsLst>
            <a:lin ang="66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E75D9-FF29-30F4-EDA9-DB620475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1372" y="-1950889"/>
            <a:ext cx="1981372" cy="1950889"/>
          </a:xfrm>
          <a:prstGeom prst="rect">
            <a:avLst/>
          </a:prstGeom>
        </p:spPr>
      </p:pic>
      <p:sp>
        <p:nvSpPr>
          <p:cNvPr id="9" name="Partial Circle 8">
            <a:extLst>
              <a:ext uri="{FF2B5EF4-FFF2-40B4-BE49-F238E27FC236}">
                <a16:creationId xmlns:a16="http://schemas.microsoft.com/office/drawing/2014/main" id="{DED01497-F82D-167F-B662-2FEC60D1CFD2}"/>
              </a:ext>
            </a:extLst>
          </p:cNvPr>
          <p:cNvSpPr/>
          <p:nvPr/>
        </p:nvSpPr>
        <p:spPr>
          <a:xfrm rot="5400000">
            <a:off x="4948214" y="2269342"/>
            <a:ext cx="7088595" cy="7261059"/>
          </a:xfrm>
          <a:prstGeom prst="pie">
            <a:avLst>
              <a:gd name="adj1" fmla="val 5384772"/>
              <a:gd name="adj2" fmla="val 161737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7E0C7109-9DCA-B2D4-4D23-0306552EF10A}"/>
              </a:ext>
            </a:extLst>
          </p:cNvPr>
          <p:cNvSpPr/>
          <p:nvPr/>
        </p:nvSpPr>
        <p:spPr>
          <a:xfrm rot="5400000">
            <a:off x="4722857" y="3855982"/>
            <a:ext cx="4476882" cy="4179510"/>
          </a:xfrm>
          <a:prstGeom prst="pie">
            <a:avLst>
              <a:gd name="adj1" fmla="val 5384772"/>
              <a:gd name="adj2" fmla="val 16269882"/>
            </a:avLst>
          </a:prstGeom>
          <a:solidFill>
            <a:srgbClr val="062412"/>
          </a:solidFill>
          <a:ln>
            <a:noFill/>
          </a:ln>
          <a:effectLst>
            <a:outerShdw blurRad="355600" dist="38100" dir="18900000" algn="bl" rotWithShape="0">
              <a:srgbClr val="24DA6E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7F96368A-2FB5-BAF0-6B54-4FF7E2E27DC2}"/>
              </a:ext>
            </a:extLst>
          </p:cNvPr>
          <p:cNvSpPr/>
          <p:nvPr/>
        </p:nvSpPr>
        <p:spPr>
          <a:xfrm rot="5400000">
            <a:off x="4861983" y="4830680"/>
            <a:ext cx="2280058" cy="2280058"/>
          </a:xfrm>
          <a:prstGeom prst="pie">
            <a:avLst>
              <a:gd name="adj1" fmla="val 5384772"/>
              <a:gd name="adj2" fmla="val 16200000"/>
            </a:avLst>
          </a:prstGeom>
          <a:solidFill>
            <a:srgbClr val="E5FBEE"/>
          </a:solidFill>
          <a:ln>
            <a:noFill/>
          </a:ln>
          <a:effectLst>
            <a:outerShdw blurRad="355600" dist="38100" dir="18900000" algn="bl" rotWithShape="0">
              <a:srgbClr val="24DA6E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AA485B5C-E9C6-1736-2043-C4CD4BDB8EA6}"/>
              </a:ext>
            </a:extLst>
          </p:cNvPr>
          <p:cNvSpPr/>
          <p:nvPr/>
        </p:nvSpPr>
        <p:spPr>
          <a:xfrm rot="5400000">
            <a:off x="4861983" y="5469545"/>
            <a:ext cx="999127" cy="999127"/>
          </a:xfrm>
          <a:prstGeom prst="pie">
            <a:avLst>
              <a:gd name="adj1" fmla="val 5384772"/>
              <a:gd name="adj2" fmla="val 16200000"/>
            </a:avLst>
          </a:prstGeom>
          <a:solidFill>
            <a:srgbClr val="24DA6E"/>
          </a:solidFill>
          <a:ln>
            <a:noFill/>
          </a:ln>
          <a:effectLst>
            <a:outerShdw blurRad="355600" dist="38100" dir="18900000" algn="bl" rotWithShape="0">
              <a:srgbClr val="24DA6E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90A86-02C0-9E82-3975-E00BE413DA0F}"/>
              </a:ext>
            </a:extLst>
          </p:cNvPr>
          <p:cNvSpPr/>
          <p:nvPr/>
        </p:nvSpPr>
        <p:spPr>
          <a:xfrm>
            <a:off x="4375229" y="5968575"/>
            <a:ext cx="8467011" cy="1554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16839-9950-A96D-DC9F-C09FF70DFDA1}"/>
              </a:ext>
            </a:extLst>
          </p:cNvPr>
          <p:cNvSpPr txBox="1"/>
          <p:nvPr/>
        </p:nvSpPr>
        <p:spPr>
          <a:xfrm>
            <a:off x="4921361" y="5599478"/>
            <a:ext cx="88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95%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D4A6-44FD-15DB-C2E8-441076651DE4}"/>
              </a:ext>
            </a:extLst>
          </p:cNvPr>
          <p:cNvSpPr txBox="1"/>
          <p:nvPr/>
        </p:nvSpPr>
        <p:spPr>
          <a:xfrm>
            <a:off x="5966950" y="5507324"/>
            <a:ext cx="1114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96%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18269-F93D-65F7-8583-6004B90D36DD}"/>
              </a:ext>
            </a:extLst>
          </p:cNvPr>
          <p:cNvSpPr txBox="1"/>
          <p:nvPr/>
        </p:nvSpPr>
        <p:spPr>
          <a:xfrm>
            <a:off x="7501425" y="5359144"/>
            <a:ext cx="13306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97%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7B07D-23C3-41A0-8872-014116BC5E1C}"/>
              </a:ext>
            </a:extLst>
          </p:cNvPr>
          <p:cNvSpPr txBox="1"/>
          <p:nvPr/>
        </p:nvSpPr>
        <p:spPr>
          <a:xfrm>
            <a:off x="9056550" y="5315553"/>
            <a:ext cx="1456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99%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ABA18-E14C-4D62-21AA-D4E74BF1BC2E}"/>
              </a:ext>
            </a:extLst>
          </p:cNvPr>
          <p:cNvSpPr txBox="1"/>
          <p:nvPr/>
        </p:nvSpPr>
        <p:spPr>
          <a:xfrm>
            <a:off x="228600" y="2470277"/>
            <a:ext cx="4085846" cy="263149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Gap analysis shows varied Visibility % Coverage Across Security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343DA4-58D2-6934-6886-38252C907BBA}"/>
              </a:ext>
            </a:extLst>
          </p:cNvPr>
          <p:cNvCxnSpPr>
            <a:cxnSpLocks/>
          </p:cNvCxnSpPr>
          <p:nvPr/>
        </p:nvCxnSpPr>
        <p:spPr>
          <a:xfrm>
            <a:off x="-2423160" y="5968574"/>
            <a:ext cx="17551271" cy="0"/>
          </a:xfrm>
          <a:prstGeom prst="line">
            <a:avLst/>
          </a:prstGeom>
          <a:ln w="15875">
            <a:gradFill>
              <a:gsLst>
                <a:gs pos="73000">
                  <a:srgbClr val="7F7F7F">
                    <a:alpha val="0"/>
                  </a:srgbClr>
                </a:gs>
                <a:gs pos="18000">
                  <a:schemeClr val="tx1">
                    <a:lumMod val="95000"/>
                    <a:lumOff val="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E1791C-6595-E8DE-973E-92F3FCEB20AE}"/>
              </a:ext>
            </a:extLst>
          </p:cNvPr>
          <p:cNvSpPr txBox="1"/>
          <p:nvPr/>
        </p:nvSpPr>
        <p:spPr>
          <a:xfrm>
            <a:off x="10431491" y="5260689"/>
            <a:ext cx="1741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General Sans Semibold" pitchFamily="50" charset="0"/>
                <a:ea typeface="+mn-ea"/>
                <a:cs typeface="+mn-cs"/>
              </a:rPr>
              <a:t>100%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F059-DBA0-EBCD-3D3A-F679EB1DC2E0}"/>
              </a:ext>
            </a:extLst>
          </p:cNvPr>
          <p:cNvSpPr txBox="1"/>
          <p:nvPr/>
        </p:nvSpPr>
        <p:spPr>
          <a:xfrm>
            <a:off x="4744664" y="6049738"/>
            <a:ext cx="11998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cortex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3D30-BEA5-065D-3F19-D5DB05BDC9FC}"/>
              </a:ext>
            </a:extLst>
          </p:cNvPr>
          <p:cNvSpPr txBox="1"/>
          <p:nvPr/>
        </p:nvSpPr>
        <p:spPr>
          <a:xfrm>
            <a:off x="5877000" y="6049738"/>
            <a:ext cx="119981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SECURE 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73EC7-AEC2-A7DA-6B0E-96080AE9A08A}"/>
              </a:ext>
            </a:extLst>
          </p:cNvPr>
          <p:cNvSpPr txBox="1"/>
          <p:nvPr/>
        </p:nvSpPr>
        <p:spPr>
          <a:xfrm>
            <a:off x="7610924" y="6164355"/>
            <a:ext cx="11998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Tenable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B67D6-A0B4-B438-EF22-DDCE007D430D}"/>
              </a:ext>
            </a:extLst>
          </p:cNvPr>
          <p:cNvSpPr txBox="1"/>
          <p:nvPr/>
        </p:nvSpPr>
        <p:spPr>
          <a:xfrm>
            <a:off x="9141362" y="6156510"/>
            <a:ext cx="11998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Baramundi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IRAEXPANDED-SUPERBOLD" panose="02000800000000000000" pitchFamily="2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1E8B1-4375-ED0B-7C2F-0D7AE72B8575}"/>
              </a:ext>
            </a:extLst>
          </p:cNvPr>
          <p:cNvSpPr txBox="1"/>
          <p:nvPr/>
        </p:nvSpPr>
        <p:spPr>
          <a:xfrm>
            <a:off x="10690746" y="6156509"/>
            <a:ext cx="119981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Active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IRAEXPANDED-SUPERBOLD" panose="02000800000000000000" pitchFamily="2" charset="0"/>
                <a:ea typeface="+mn-ea"/>
                <a:cs typeface="+mn-cs"/>
              </a:rPr>
              <a:t>Directory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2E796-6AA0-1A7E-2C6D-21271101F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31" y="401947"/>
            <a:ext cx="1487703" cy="1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E33B2-3573-C430-C246-B7BE86EBD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73FC-3622-67ED-51CF-489219C9E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6F752-42C0-0334-31FC-BAD081386C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258" y="612829"/>
            <a:ext cx="9126537" cy="984250"/>
          </a:xfrm>
        </p:spPr>
        <p:txBody>
          <a:bodyPr/>
          <a:lstStyle/>
          <a:p>
            <a:r>
              <a:rPr lang="en-US" b="1" dirty="0"/>
              <a:t>Project Overview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B0F9F-A3EB-BAE8-9AE8-54B55326F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159-1314-F914-A8A1-2490A7E77DE8}"/>
              </a:ext>
            </a:extLst>
          </p:cNvPr>
          <p:cNvSpPr txBox="1"/>
          <p:nvPr/>
        </p:nvSpPr>
        <p:spPr>
          <a:xfrm>
            <a:off x="665922" y="1431235"/>
            <a:ext cx="6341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Technical Details: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Web Application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OpenAI chat (like ChatGPT)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Connects with Microsoft Azure services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Azure Synapse Analytics, Azure AI Search,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Fast, inexpensive, and secure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72F20-9CC9-DEE3-989A-486F7181C433}"/>
              </a:ext>
            </a:extLst>
          </p:cNvPr>
          <p:cNvSpPr txBox="1"/>
          <p:nvPr/>
        </p:nvSpPr>
        <p:spPr>
          <a:xfrm>
            <a:off x="665922" y="3491866"/>
            <a:ext cx="5391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can it do?</a:t>
            </a:r>
          </a:p>
          <a:p>
            <a:pPr marL="285750" indent="-285750">
              <a:buFontTx/>
              <a:buChar char="-"/>
            </a:pPr>
            <a:r>
              <a:rPr lang="en-US" dirty="0"/>
              <a:t>Upload, download, and edit Gentherm internal documents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filters/names to find documents, as with a usual browser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Chat with an AI assistant that can interpret your questions to provide relevant documents</a:t>
            </a:r>
          </a:p>
        </p:txBody>
      </p:sp>
      <p:pic>
        <p:nvPicPr>
          <p:cNvPr id="23" name="Picture 22" descr="A blue logo with a triangle&#10;&#10;Description automatically generated">
            <a:extLst>
              <a:ext uri="{FF2B5EF4-FFF2-40B4-BE49-F238E27FC236}">
                <a16:creationId xmlns:a16="http://schemas.microsoft.com/office/drawing/2014/main" id="{9DD10975-7D2C-7D7C-3CC7-EF957D67D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44" y="1244600"/>
            <a:ext cx="2127595" cy="2127595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91B80C5-BAB3-0997-897F-D68FAB22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65" y="3409683"/>
            <a:ext cx="4556144" cy="15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7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0115A-B709-043E-1904-C3AAE3590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3F077-5CBC-EF19-11D6-A6FAA7FD00D0}"/>
              </a:ext>
            </a:extLst>
          </p:cNvPr>
          <p:cNvSpPr txBox="1"/>
          <p:nvPr/>
        </p:nvSpPr>
        <p:spPr>
          <a:xfrm>
            <a:off x="5986509" y="1155868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KIRAEXPANDED-SUPERBOLD" panose="02000800000000000000" pitchFamily="2" charset="0"/>
              </a:rPr>
              <a:t>HelLO</a:t>
            </a:r>
            <a:r>
              <a:rPr lang="en-US" b="1" dirty="0">
                <a:latin typeface="AKIRAEXPANDED-SUPERBOLD" panose="02000800000000000000" pitchFamily="2" charset="0"/>
              </a:rPr>
              <a:t> THERE </a:t>
            </a:r>
          </a:p>
          <a:p>
            <a:r>
              <a:rPr lang="en-US" b="1" dirty="0">
                <a:latin typeface="AKIRAEXPANDED-SUPERBOLD" panose="02000800000000000000" pitchFamily="2" charset="0"/>
              </a:rPr>
              <a:t>I’m </a:t>
            </a:r>
            <a:r>
              <a:rPr lang="en-US" b="1" dirty="0">
                <a:solidFill>
                  <a:srgbClr val="7030A0"/>
                </a:solidFill>
                <a:latin typeface="AKIRAEXPANDED-SUPERBOLD" panose="02000800000000000000" pitchFamily="2" charset="0"/>
              </a:rPr>
              <a:t>Harsha</a:t>
            </a:r>
            <a:endParaRPr lang="en-US" sz="1800" dirty="0">
              <a:solidFill>
                <a:srgbClr val="7030A0"/>
              </a:solidFill>
              <a:latin typeface="AKIRAEXPANDED-SUPERBOLD" panose="02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C01CC-8012-EF2A-F619-F825A028D477}"/>
              </a:ext>
            </a:extLst>
          </p:cNvPr>
          <p:cNvSpPr txBox="1"/>
          <p:nvPr/>
        </p:nvSpPr>
        <p:spPr>
          <a:xfrm>
            <a:off x="6096000" y="2285812"/>
            <a:ext cx="532825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pc="60" dirty="0">
                <a:solidFill>
                  <a:schemeClr val="accent6">
                    <a:lumMod val="75000"/>
                  </a:schemeClr>
                </a:solidFill>
                <a:latin typeface="AKIRAEXPANDED-SUPERBOLD" panose="02000800000000000000" pitchFamily="2" charset="0"/>
              </a:rPr>
              <a:t>WAYNE STATE University </a:t>
            </a:r>
            <a:r>
              <a:rPr lang="en-US" spc="60" dirty="0">
                <a:latin typeface="Arial Rounded MT Bold" panose="020F0704030504030204" pitchFamily="34" charset="77"/>
              </a:rPr>
              <a:t>–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pc="60" dirty="0">
                <a:latin typeface="Arial Rounded MT Bold" panose="020F0704030504030204" pitchFamily="34" charset="77"/>
              </a:rPr>
              <a:t>DETROIT</a:t>
            </a:r>
            <a:br>
              <a:rPr lang="en-US" spc="60" dirty="0">
                <a:latin typeface="Arial Rounded MT Bold" panose="020F0704030504030204" pitchFamily="34" charset="77"/>
              </a:rPr>
            </a:br>
            <a:endParaRPr lang="en-US" spc="60" dirty="0">
              <a:latin typeface="Arial Rounded MT Bold" panose="020F0704030504030204" pitchFamily="34" charset="77"/>
            </a:endParaRPr>
          </a:p>
          <a:p>
            <a:pPr lvl="1"/>
            <a:r>
              <a:rPr lang="en-US" spc="60" dirty="0">
                <a:latin typeface="Arial Rounded MT Bold" panose="020F0704030504030204" pitchFamily="34" charset="77"/>
              </a:rPr>
              <a:t>MS – Data Science </a:t>
            </a:r>
            <a:r>
              <a:rPr lang="en-US" dirty="0"/>
              <a:t>in Advanced Analytics</a:t>
            </a:r>
            <a:br>
              <a:rPr lang="en-US" spc="60" dirty="0">
                <a:latin typeface="Arial Rounded MT Bold" panose="020F0704030504030204" pitchFamily="34" charset="77"/>
              </a:rPr>
            </a:br>
            <a:endParaRPr lang="en-US" spc="60" dirty="0">
              <a:latin typeface="Arial Rounded MT Bold" panose="020F0704030504030204" pitchFamily="34" charset="77"/>
            </a:endParaRPr>
          </a:p>
          <a:p>
            <a:pPr lvl="1"/>
            <a:r>
              <a:rPr lang="en-US" spc="60" dirty="0">
                <a:latin typeface="Arial Rounded MT Bold" panose="020F0704030504030204" pitchFamily="34" charset="77"/>
              </a:rPr>
              <a:t>Graduated in Fall 2024</a:t>
            </a:r>
          </a:p>
          <a:p>
            <a:pPr lvl="1"/>
            <a:endParaRPr lang="en-US" spc="60" dirty="0">
              <a:latin typeface="Arial Rounded MT Bold" panose="020F0704030504030204" pitchFamily="34" charset="77"/>
            </a:endParaRPr>
          </a:p>
          <a:p>
            <a:pPr lvl="1">
              <a:lnSpc>
                <a:spcPct val="150000"/>
              </a:lnSpc>
            </a:pPr>
            <a:r>
              <a:rPr lang="en-US" spc="60" dirty="0">
                <a:latin typeface="Arial Rounded MT Bold" panose="020F0704030504030204" pitchFamily="34" charset="77"/>
              </a:rPr>
              <a:t>Current Role:</a:t>
            </a:r>
          </a:p>
          <a:p>
            <a:pPr lvl="1"/>
            <a:r>
              <a:rPr lang="en-US" spc="60" dirty="0">
                <a:latin typeface="Arial Rounded MT Bold" panose="020F0704030504030204" pitchFamily="34" charset="77"/>
              </a:rPr>
              <a:t>IT Intern – Global IT Security Team</a:t>
            </a:r>
          </a:p>
          <a:p>
            <a:pPr lvl="1"/>
            <a:r>
              <a:rPr lang="en-US" spc="60" dirty="0">
                <a:latin typeface="Arial Rounded MT Bold" panose="020F0704030504030204" pitchFamily="34" charset="77"/>
              </a:rPr>
              <a:t>Working under </a:t>
            </a:r>
            <a:r>
              <a:rPr lang="en-US" spc="60" dirty="0" err="1">
                <a:solidFill>
                  <a:srgbClr val="7030A0"/>
                </a:solidFill>
                <a:latin typeface="AKIRAEXPANDED-SUPERBOLD" panose="02000800000000000000" pitchFamily="2" charset="0"/>
              </a:rPr>
              <a:t>dorin</a:t>
            </a:r>
            <a:r>
              <a:rPr lang="en-US" spc="60" dirty="0">
                <a:latin typeface="Arial Rounded MT Bold" panose="020F0704030504030204" pitchFamily="34" charset="77"/>
              </a:rPr>
              <a:t>, with mentorship from </a:t>
            </a:r>
            <a:r>
              <a:rPr lang="en-US" spc="60" dirty="0" err="1">
                <a:solidFill>
                  <a:srgbClr val="7030A0"/>
                </a:solidFill>
                <a:latin typeface="AKIRAEXPANDED-SUPERBOLD" panose="02000800000000000000" pitchFamily="2" charset="0"/>
              </a:rPr>
              <a:t>scott</a:t>
            </a:r>
            <a:r>
              <a:rPr lang="en-US" spc="60" dirty="0">
                <a:latin typeface="Arial Rounded MT Bold" panose="020F0704030504030204" pitchFamily="34" charset="77"/>
              </a:rPr>
              <a:t> and Team</a:t>
            </a:r>
          </a:p>
        </p:txBody>
      </p:sp>
      <p:pic>
        <p:nvPicPr>
          <p:cNvPr id="4" name="Picture 4" descr="Free High-Quality Wayne State University Logo Transparent for Creative Design">
            <a:extLst>
              <a:ext uri="{FF2B5EF4-FFF2-40B4-BE49-F238E27FC236}">
                <a16:creationId xmlns:a16="http://schemas.microsoft.com/office/drawing/2014/main" id="{1275D4F5-9FFE-47D6-A450-DCF84739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93" y="2100243"/>
            <a:ext cx="1035032" cy="1029863"/>
          </a:xfrm>
          <a:prstGeom prst="rect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Picture 4" descr="A person standing in front of a tall building&#10;&#10;Description automatically generated">
            <a:extLst>
              <a:ext uri="{FF2B5EF4-FFF2-40B4-BE49-F238E27FC236}">
                <a16:creationId xmlns:a16="http://schemas.microsoft.com/office/drawing/2014/main" id="{331F02A4-1C9B-B50B-A7E0-3E172304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8" y="323557"/>
            <a:ext cx="4259724" cy="640831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F042A-10AE-C82F-2DFC-3B60D5EF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D8A6D-00A9-8B95-BF5D-E6DA18015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258" y="566534"/>
            <a:ext cx="9126537" cy="984250"/>
          </a:xfrm>
        </p:spPr>
        <p:txBody>
          <a:bodyPr/>
          <a:lstStyle/>
          <a:p>
            <a:r>
              <a:rPr lang="en-US" b="1" dirty="0"/>
              <a:t>Project Walkthrough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0602763-EF93-C2B7-83F1-D8EAE6017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07" y="1138172"/>
            <a:ext cx="9293785" cy="45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D8A6D-00A9-8B95-BF5D-E6DA18015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Project Walkthrough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8D473-5F79-1C7F-566B-89FA65304A46}"/>
              </a:ext>
            </a:extLst>
          </p:cNvPr>
          <p:cNvSpPr txBox="1"/>
          <p:nvPr/>
        </p:nvSpPr>
        <p:spPr>
          <a:xfrm>
            <a:off x="512763" y="1097004"/>
            <a:ext cx="1105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 for documents by details with filters: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38DBDB7-28E8-D133-DC31-7E1BFB7B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0" y="1605482"/>
            <a:ext cx="9731399" cy="41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C7ABEC1-CDC4-957D-848C-DCDDC4DE2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8" y="1029549"/>
            <a:ext cx="11551244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3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D8A6D-00A9-8B95-BF5D-E6DA18015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Project Walkthrough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8D473-5F79-1C7F-566B-89FA65304A46}"/>
              </a:ext>
            </a:extLst>
          </p:cNvPr>
          <p:cNvSpPr txBox="1"/>
          <p:nvPr/>
        </p:nvSpPr>
        <p:spPr>
          <a:xfrm>
            <a:off x="512763" y="1027450"/>
            <a:ext cx="1105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 for documents with AI: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C71E396-8BB7-17E0-BEA5-DB554D3EF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68" y="1396782"/>
            <a:ext cx="9542864" cy="43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pic>
        <p:nvPicPr>
          <p:cNvPr id="11" name="Picture 10" descr="A screenshot of a chat&#10;&#10;Description automatically generated">
            <a:extLst>
              <a:ext uri="{FF2B5EF4-FFF2-40B4-BE49-F238E27FC236}">
                <a16:creationId xmlns:a16="http://schemas.microsoft.com/office/drawing/2014/main" id="{F2A72D65-69AC-36BD-BCE3-0E6CC3455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25" y="719199"/>
            <a:ext cx="10503749" cy="51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D03F-B530-FBD2-A0B0-5B44F921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4537C-A2BB-5E4E-7B67-BC8B86455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A81E9-EA86-9FB2-AC28-F9466F17C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&amp; Confidential Gentherm © 2024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FF82EC-A177-0B2C-3979-4198325E1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1" y="656954"/>
            <a:ext cx="10440378" cy="51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6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DFA142-D063-7F08-133C-38DAC9D7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921" y="685800"/>
            <a:ext cx="8032432" cy="5020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BED0E-8450-2735-2048-652764FC2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8" t="15774" b="15774"/>
          <a:stretch/>
        </p:blipFill>
        <p:spPr>
          <a:xfrm>
            <a:off x="12192000" y="1049689"/>
            <a:ext cx="8459767" cy="475861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D3B652-08CD-1ADB-4E08-4E3D6BE813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538463" y="2907193"/>
                </a:moveTo>
                <a:lnTo>
                  <a:pt x="4565846" y="2907193"/>
                </a:lnTo>
                <a:lnTo>
                  <a:pt x="4606067" y="3560996"/>
                </a:lnTo>
                <a:lnTo>
                  <a:pt x="4498241" y="3560996"/>
                </a:lnTo>
                <a:close/>
                <a:moveTo>
                  <a:pt x="8644146" y="2906338"/>
                </a:moveTo>
                <a:cubicBezTo>
                  <a:pt x="8652703" y="2906338"/>
                  <a:pt x="8660405" y="2907336"/>
                  <a:pt x="8667251" y="2909333"/>
                </a:cubicBezTo>
                <a:cubicBezTo>
                  <a:pt x="8674098" y="2911330"/>
                  <a:pt x="8679803" y="2914753"/>
                  <a:pt x="8684366" y="2919602"/>
                </a:cubicBezTo>
                <a:cubicBezTo>
                  <a:pt x="8688930" y="2924451"/>
                  <a:pt x="8692924" y="2929015"/>
                  <a:pt x="8696347" y="2933294"/>
                </a:cubicBezTo>
                <a:cubicBezTo>
                  <a:pt x="8699770" y="2937573"/>
                  <a:pt x="8702480" y="2943849"/>
                  <a:pt x="8704477" y="2952121"/>
                </a:cubicBezTo>
                <a:cubicBezTo>
                  <a:pt x="8706474" y="2960393"/>
                  <a:pt x="8708186" y="2967240"/>
                  <a:pt x="8709612" y="2972659"/>
                </a:cubicBezTo>
                <a:cubicBezTo>
                  <a:pt x="8711038" y="2978079"/>
                  <a:pt x="8711894" y="2985781"/>
                  <a:pt x="8712178" y="2995765"/>
                </a:cubicBezTo>
                <a:cubicBezTo>
                  <a:pt x="8712464" y="3005749"/>
                  <a:pt x="8712750" y="3013308"/>
                  <a:pt x="8713034" y="3018443"/>
                </a:cubicBezTo>
                <a:cubicBezTo>
                  <a:pt x="8713320" y="3023577"/>
                  <a:pt x="8713320" y="3031279"/>
                  <a:pt x="8713034" y="3041548"/>
                </a:cubicBezTo>
                <a:cubicBezTo>
                  <a:pt x="8712750" y="3051817"/>
                  <a:pt x="8712606" y="3058663"/>
                  <a:pt x="8712606" y="3062087"/>
                </a:cubicBezTo>
                <a:lnTo>
                  <a:pt x="8712606" y="3609774"/>
                </a:lnTo>
                <a:cubicBezTo>
                  <a:pt x="8712606" y="3611485"/>
                  <a:pt x="8712606" y="3613767"/>
                  <a:pt x="8712606" y="3616620"/>
                </a:cubicBezTo>
                <a:cubicBezTo>
                  <a:pt x="8712606" y="3629171"/>
                  <a:pt x="8712464" y="3639012"/>
                  <a:pt x="8712178" y="3646144"/>
                </a:cubicBezTo>
                <a:cubicBezTo>
                  <a:pt x="8711894" y="3653275"/>
                  <a:pt x="8711180" y="3663544"/>
                  <a:pt x="8710040" y="3676951"/>
                </a:cubicBezTo>
                <a:cubicBezTo>
                  <a:pt x="8708898" y="3690358"/>
                  <a:pt x="8706902" y="3701055"/>
                  <a:pt x="8704049" y="3709042"/>
                </a:cubicBezTo>
                <a:cubicBezTo>
                  <a:pt x="8701197" y="3717029"/>
                  <a:pt x="8697346" y="3725444"/>
                  <a:pt x="8692496" y="3734287"/>
                </a:cubicBezTo>
                <a:cubicBezTo>
                  <a:pt x="8687647" y="3743130"/>
                  <a:pt x="8681086" y="3749691"/>
                  <a:pt x="8672814" y="3753970"/>
                </a:cubicBezTo>
                <a:cubicBezTo>
                  <a:pt x="8664542" y="3758249"/>
                  <a:pt x="8654986" y="3760388"/>
                  <a:pt x="8644146" y="3760388"/>
                </a:cubicBezTo>
                <a:cubicBezTo>
                  <a:pt x="8632165" y="3760388"/>
                  <a:pt x="8621754" y="3757963"/>
                  <a:pt x="8612910" y="3753114"/>
                </a:cubicBezTo>
                <a:cubicBezTo>
                  <a:pt x="8604068" y="3748265"/>
                  <a:pt x="8597078" y="3740991"/>
                  <a:pt x="8591944" y="3731292"/>
                </a:cubicBezTo>
                <a:cubicBezTo>
                  <a:pt x="8586810" y="3721593"/>
                  <a:pt x="8582674" y="3712323"/>
                  <a:pt x="8579536" y="3703480"/>
                </a:cubicBezTo>
                <a:cubicBezTo>
                  <a:pt x="8576398" y="3694637"/>
                  <a:pt x="8574258" y="3683084"/>
                  <a:pt x="8573118" y="3668821"/>
                </a:cubicBezTo>
                <a:cubicBezTo>
                  <a:pt x="8571977" y="3654559"/>
                  <a:pt x="8571264" y="3643719"/>
                  <a:pt x="8570978" y="3636303"/>
                </a:cubicBezTo>
                <a:cubicBezTo>
                  <a:pt x="8570693" y="3628886"/>
                  <a:pt x="8570550" y="3618902"/>
                  <a:pt x="8570550" y="3606351"/>
                </a:cubicBezTo>
                <a:lnTo>
                  <a:pt x="8570550" y="3058663"/>
                </a:lnTo>
                <a:cubicBezTo>
                  <a:pt x="8570550" y="3056952"/>
                  <a:pt x="8570550" y="3055240"/>
                  <a:pt x="8570550" y="3053529"/>
                </a:cubicBezTo>
                <a:cubicBezTo>
                  <a:pt x="8570550" y="3051817"/>
                  <a:pt x="8570550" y="3049820"/>
                  <a:pt x="8570550" y="3047538"/>
                </a:cubicBezTo>
                <a:cubicBezTo>
                  <a:pt x="8570550" y="3033276"/>
                  <a:pt x="8570550" y="3023149"/>
                  <a:pt x="8570550" y="3017159"/>
                </a:cubicBezTo>
                <a:cubicBezTo>
                  <a:pt x="8570550" y="3011169"/>
                  <a:pt x="8571121" y="3001185"/>
                  <a:pt x="8572262" y="2987207"/>
                </a:cubicBezTo>
                <a:cubicBezTo>
                  <a:pt x="8573403" y="2973230"/>
                  <a:pt x="8575684" y="2962676"/>
                  <a:pt x="8579108" y="2955544"/>
                </a:cubicBezTo>
                <a:cubicBezTo>
                  <a:pt x="8582531" y="2948413"/>
                  <a:pt x="8586810" y="2940426"/>
                  <a:pt x="8591944" y="2931583"/>
                </a:cubicBezTo>
                <a:cubicBezTo>
                  <a:pt x="8597078" y="2922740"/>
                  <a:pt x="8604068" y="2916322"/>
                  <a:pt x="8612910" y="2912328"/>
                </a:cubicBezTo>
                <a:cubicBezTo>
                  <a:pt x="8621754" y="2908335"/>
                  <a:pt x="8632165" y="2906338"/>
                  <a:pt x="8644146" y="2906338"/>
                </a:cubicBezTo>
                <a:close/>
                <a:moveTo>
                  <a:pt x="9219887" y="2651321"/>
                </a:moveTo>
                <a:lnTo>
                  <a:pt x="9219887" y="3653418"/>
                </a:lnTo>
                <a:cubicBezTo>
                  <a:pt x="9219887" y="3776647"/>
                  <a:pt x="9249411" y="3870211"/>
                  <a:pt x="9308458" y="3934108"/>
                </a:cubicBezTo>
                <a:cubicBezTo>
                  <a:pt x="9367506" y="3998004"/>
                  <a:pt x="9460642" y="4029668"/>
                  <a:pt x="9587866" y="4029097"/>
                </a:cubicBezTo>
                <a:cubicBezTo>
                  <a:pt x="9712806" y="4029668"/>
                  <a:pt x="9804801" y="3998004"/>
                  <a:pt x="9863848" y="3934108"/>
                </a:cubicBezTo>
                <a:cubicBezTo>
                  <a:pt x="9922896" y="3870211"/>
                  <a:pt x="9952420" y="3776647"/>
                  <a:pt x="9952420" y="3653418"/>
                </a:cubicBezTo>
                <a:lnTo>
                  <a:pt x="9952420" y="2651321"/>
                </a:lnTo>
                <a:lnTo>
                  <a:pt x="9659750" y="2651321"/>
                </a:lnTo>
                <a:lnTo>
                  <a:pt x="9659750" y="3626889"/>
                </a:lnTo>
                <a:cubicBezTo>
                  <a:pt x="9659750" y="3628030"/>
                  <a:pt x="9659750" y="3630027"/>
                  <a:pt x="9659750" y="3632879"/>
                </a:cubicBezTo>
                <a:cubicBezTo>
                  <a:pt x="9659750" y="3645431"/>
                  <a:pt x="9659606" y="3655129"/>
                  <a:pt x="9659322" y="3661975"/>
                </a:cubicBezTo>
                <a:cubicBezTo>
                  <a:pt x="9659036" y="3668821"/>
                  <a:pt x="9658322" y="3678663"/>
                  <a:pt x="9657182" y="3691499"/>
                </a:cubicBezTo>
                <a:cubicBezTo>
                  <a:pt x="9656040" y="3704336"/>
                  <a:pt x="9653901" y="3714605"/>
                  <a:pt x="9650764" y="3722307"/>
                </a:cubicBezTo>
                <a:cubicBezTo>
                  <a:pt x="9647626" y="3730008"/>
                  <a:pt x="9643490" y="3737996"/>
                  <a:pt x="9638356" y="3746268"/>
                </a:cubicBezTo>
                <a:cubicBezTo>
                  <a:pt x="9633220" y="3754540"/>
                  <a:pt x="9626232" y="3760673"/>
                  <a:pt x="9617389" y="3764667"/>
                </a:cubicBezTo>
                <a:cubicBezTo>
                  <a:pt x="9608546" y="3768660"/>
                  <a:pt x="9598134" y="3770657"/>
                  <a:pt x="9586154" y="3770657"/>
                </a:cubicBezTo>
                <a:cubicBezTo>
                  <a:pt x="9571890" y="3770657"/>
                  <a:pt x="9559910" y="3767377"/>
                  <a:pt x="9550212" y="3760816"/>
                </a:cubicBezTo>
                <a:cubicBezTo>
                  <a:pt x="9540512" y="3754255"/>
                  <a:pt x="9533238" y="3746696"/>
                  <a:pt x="9528390" y="3738138"/>
                </a:cubicBezTo>
                <a:cubicBezTo>
                  <a:pt x="9523540" y="3729581"/>
                  <a:pt x="9519832" y="3717885"/>
                  <a:pt x="9517265" y="3703052"/>
                </a:cubicBezTo>
                <a:cubicBezTo>
                  <a:pt x="9514698" y="3688219"/>
                  <a:pt x="9513271" y="3676523"/>
                  <a:pt x="9512986" y="3667966"/>
                </a:cubicBezTo>
                <a:cubicBezTo>
                  <a:pt x="9512700" y="3659408"/>
                  <a:pt x="9512558" y="3647713"/>
                  <a:pt x="9512558" y="3632879"/>
                </a:cubicBezTo>
                <a:cubicBezTo>
                  <a:pt x="9512558" y="3630027"/>
                  <a:pt x="9512558" y="3628030"/>
                  <a:pt x="9512558" y="3626889"/>
                </a:cubicBezTo>
                <a:lnTo>
                  <a:pt x="9512558" y="2651321"/>
                </a:lnTo>
                <a:close/>
                <a:moveTo>
                  <a:pt x="7392092" y="2651321"/>
                </a:moveTo>
                <a:lnTo>
                  <a:pt x="7632561" y="3566130"/>
                </a:lnTo>
                <a:lnTo>
                  <a:pt x="7632561" y="4014549"/>
                </a:lnTo>
                <a:lnTo>
                  <a:pt x="7916674" y="4014549"/>
                </a:lnTo>
                <a:lnTo>
                  <a:pt x="7916674" y="3566130"/>
                </a:lnTo>
                <a:lnTo>
                  <a:pt x="8156287" y="2651321"/>
                </a:lnTo>
                <a:lnTo>
                  <a:pt x="7858482" y="2651321"/>
                </a:lnTo>
                <a:lnTo>
                  <a:pt x="7774618" y="3113432"/>
                </a:lnTo>
                <a:lnTo>
                  <a:pt x="7690753" y="2651321"/>
                </a:lnTo>
                <a:close/>
                <a:moveTo>
                  <a:pt x="6071392" y="2651321"/>
                </a:moveTo>
                <a:lnTo>
                  <a:pt x="6071392" y="4014549"/>
                </a:lnTo>
                <a:lnTo>
                  <a:pt x="6370908" y="4014549"/>
                </a:lnTo>
                <a:lnTo>
                  <a:pt x="6370908" y="3353901"/>
                </a:lnTo>
                <a:lnTo>
                  <a:pt x="6535214" y="4014549"/>
                </a:lnTo>
                <a:lnTo>
                  <a:pt x="6847567" y="4014549"/>
                </a:lnTo>
                <a:lnTo>
                  <a:pt x="6643896" y="3275171"/>
                </a:lnTo>
                <a:lnTo>
                  <a:pt x="6812481" y="2651321"/>
                </a:lnTo>
                <a:lnTo>
                  <a:pt x="6509541" y="2651321"/>
                </a:lnTo>
                <a:lnTo>
                  <a:pt x="6369197" y="3196441"/>
                </a:lnTo>
                <a:lnTo>
                  <a:pt x="6369197" y="2651321"/>
                </a:lnTo>
                <a:close/>
                <a:moveTo>
                  <a:pt x="5109366" y="2651321"/>
                </a:moveTo>
                <a:lnTo>
                  <a:pt x="5109366" y="4014549"/>
                </a:lnTo>
                <a:lnTo>
                  <a:pt x="5403748" y="4014549"/>
                </a:lnTo>
                <a:lnTo>
                  <a:pt x="5403748" y="3332507"/>
                </a:lnTo>
                <a:lnTo>
                  <a:pt x="5554363" y="4014549"/>
                </a:lnTo>
                <a:lnTo>
                  <a:pt x="5848745" y="4014549"/>
                </a:lnTo>
                <a:lnTo>
                  <a:pt x="5848745" y="2651321"/>
                </a:lnTo>
                <a:lnTo>
                  <a:pt x="5557786" y="2651321"/>
                </a:lnTo>
                <a:lnTo>
                  <a:pt x="5557786" y="3303411"/>
                </a:lnTo>
                <a:lnTo>
                  <a:pt x="5419152" y="2651321"/>
                </a:lnTo>
                <a:close/>
                <a:moveTo>
                  <a:pt x="4319387" y="2651321"/>
                </a:moveTo>
                <a:lnTo>
                  <a:pt x="4165350" y="4014549"/>
                </a:lnTo>
                <a:lnTo>
                  <a:pt x="4458020" y="4014549"/>
                </a:lnTo>
                <a:lnTo>
                  <a:pt x="4476847" y="3809166"/>
                </a:lnTo>
                <a:lnTo>
                  <a:pt x="4629172" y="3809166"/>
                </a:lnTo>
                <a:lnTo>
                  <a:pt x="4650567" y="4014549"/>
                </a:lnTo>
                <a:lnTo>
                  <a:pt x="4941526" y="4014549"/>
                </a:lnTo>
                <a:lnTo>
                  <a:pt x="4790911" y="2651321"/>
                </a:lnTo>
                <a:close/>
                <a:moveTo>
                  <a:pt x="3261517" y="2651321"/>
                </a:moveTo>
                <a:lnTo>
                  <a:pt x="3261517" y="4014549"/>
                </a:lnTo>
                <a:lnTo>
                  <a:pt x="3561033" y="4014549"/>
                </a:lnTo>
                <a:lnTo>
                  <a:pt x="3561033" y="3395833"/>
                </a:lnTo>
                <a:lnTo>
                  <a:pt x="3703090" y="3395833"/>
                </a:lnTo>
                <a:lnTo>
                  <a:pt x="3703090" y="4014549"/>
                </a:lnTo>
                <a:lnTo>
                  <a:pt x="4002606" y="4014549"/>
                </a:lnTo>
                <a:lnTo>
                  <a:pt x="4002606" y="2651321"/>
                </a:lnTo>
                <a:lnTo>
                  <a:pt x="3703090" y="2651321"/>
                </a:lnTo>
                <a:lnTo>
                  <a:pt x="3703090" y="3138249"/>
                </a:lnTo>
                <a:lnTo>
                  <a:pt x="3561033" y="3138249"/>
                </a:lnTo>
                <a:lnTo>
                  <a:pt x="3561033" y="2651321"/>
                </a:lnTo>
                <a:close/>
                <a:moveTo>
                  <a:pt x="2432656" y="2651321"/>
                </a:moveTo>
                <a:lnTo>
                  <a:pt x="2432656" y="2914040"/>
                </a:lnTo>
                <a:lnTo>
                  <a:pt x="2611510" y="2914040"/>
                </a:lnTo>
                <a:lnTo>
                  <a:pt x="2611510" y="4014549"/>
                </a:lnTo>
                <a:lnTo>
                  <a:pt x="2912738" y="4014549"/>
                </a:lnTo>
                <a:lnTo>
                  <a:pt x="2912738" y="2914040"/>
                </a:lnTo>
                <a:lnTo>
                  <a:pt x="3091592" y="2914040"/>
                </a:lnTo>
                <a:lnTo>
                  <a:pt x="3091592" y="2651321"/>
                </a:lnTo>
                <a:close/>
                <a:moveTo>
                  <a:pt x="8641578" y="2636773"/>
                </a:moveTo>
                <a:cubicBezTo>
                  <a:pt x="8518348" y="2638484"/>
                  <a:pt x="8426070" y="2670575"/>
                  <a:pt x="8364740" y="2733046"/>
                </a:cubicBezTo>
                <a:cubicBezTo>
                  <a:pt x="8303410" y="2795517"/>
                  <a:pt x="8272745" y="2883517"/>
                  <a:pt x="8272745" y="2997049"/>
                </a:cubicBezTo>
                <a:lnTo>
                  <a:pt x="8272745" y="3646572"/>
                </a:lnTo>
                <a:cubicBezTo>
                  <a:pt x="8272745" y="3701911"/>
                  <a:pt x="8279734" y="3752258"/>
                  <a:pt x="8293711" y="3797614"/>
                </a:cubicBezTo>
                <a:cubicBezTo>
                  <a:pt x="8307689" y="3842969"/>
                  <a:pt x="8328941" y="3883332"/>
                  <a:pt x="8357466" y="3918704"/>
                </a:cubicBezTo>
                <a:cubicBezTo>
                  <a:pt x="8385991" y="3954075"/>
                  <a:pt x="8424642" y="3981460"/>
                  <a:pt x="8473421" y="4000857"/>
                </a:cubicBezTo>
                <a:cubicBezTo>
                  <a:pt x="8522200" y="4020254"/>
                  <a:pt x="8579964" y="4029097"/>
                  <a:pt x="8646713" y="4027386"/>
                </a:cubicBezTo>
                <a:cubicBezTo>
                  <a:pt x="8710040" y="4029097"/>
                  <a:pt x="8766092" y="4020254"/>
                  <a:pt x="8814870" y="4000857"/>
                </a:cubicBezTo>
                <a:cubicBezTo>
                  <a:pt x="8863648" y="3981460"/>
                  <a:pt x="8902301" y="3954075"/>
                  <a:pt x="8930826" y="3918704"/>
                </a:cubicBezTo>
                <a:cubicBezTo>
                  <a:pt x="8959352" y="3883332"/>
                  <a:pt x="8980603" y="3842969"/>
                  <a:pt x="8994580" y="3797614"/>
                </a:cubicBezTo>
                <a:cubicBezTo>
                  <a:pt x="9008558" y="3752258"/>
                  <a:pt x="9015546" y="3701911"/>
                  <a:pt x="9015546" y="3646572"/>
                </a:cubicBezTo>
                <a:lnTo>
                  <a:pt x="9015546" y="2997049"/>
                </a:lnTo>
                <a:cubicBezTo>
                  <a:pt x="9015546" y="2883517"/>
                  <a:pt x="8984882" y="2795517"/>
                  <a:pt x="8923552" y="2733046"/>
                </a:cubicBezTo>
                <a:cubicBezTo>
                  <a:pt x="8862222" y="2670575"/>
                  <a:pt x="8768231" y="2638484"/>
                  <a:pt x="8641578" y="26367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E854D-8C57-1F6B-D9E9-6B5E367FFA45}"/>
              </a:ext>
            </a:extLst>
          </p:cNvPr>
          <p:cNvSpPr/>
          <p:nvPr/>
        </p:nvSpPr>
        <p:spPr>
          <a:xfrm>
            <a:off x="12115799" y="1537519"/>
            <a:ext cx="76199" cy="37829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0EAD4-63D8-07B3-81EF-C3E1F91738FC}"/>
              </a:ext>
            </a:extLst>
          </p:cNvPr>
          <p:cNvSpPr txBox="1"/>
          <p:nvPr/>
        </p:nvSpPr>
        <p:spPr>
          <a:xfrm>
            <a:off x="2500765" y="4325258"/>
            <a:ext cx="7924800" cy="45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spc="15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Any Question?</a:t>
            </a:r>
            <a:endParaRPr lang="en-US" sz="2400" kern="100" spc="1500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8C451-733E-3EE2-EC2D-EB16A81F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CCD9D-EA62-4AF4-9C20-72E4726894C1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8F9BD-8AD2-791A-7E30-B9C8B27B34F8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31B69E-8951-34E9-5FB3-3D5538E8F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021" y="-432538"/>
            <a:ext cx="1755937" cy="17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80691 0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5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80938 0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0115A-B709-043E-1904-C3AAE3590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My Journey: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0CF3DB-52E1-F1EA-31C8-61B57F913572}"/>
              </a:ext>
            </a:extLst>
          </p:cNvPr>
          <p:cNvCxnSpPr>
            <a:cxnSpLocks/>
          </p:cNvCxnSpPr>
          <p:nvPr/>
        </p:nvCxnSpPr>
        <p:spPr>
          <a:xfrm>
            <a:off x="-137952" y="1606709"/>
            <a:ext cx="135750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C6EF632A-F14F-A9F4-6145-CA13F61B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6009" y="6811969"/>
            <a:ext cx="5212480" cy="37853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D9479F-87BD-4E2D-3D96-C3E21F969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573" y="8728479"/>
            <a:ext cx="5212480" cy="37853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57A758-2A91-BEAF-8EB6-9AF0B6F31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119" y="9601387"/>
            <a:ext cx="5212480" cy="378539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F04B7F-C572-2BB5-35E2-B7C3A4642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3287" y="12243973"/>
            <a:ext cx="3724275" cy="1543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E411F5F-9C47-F2B2-CDF8-C52F2F350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937" y="13584364"/>
            <a:ext cx="1190625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F4A97-EA1F-535E-BF7D-9387D30BBCF4}"/>
              </a:ext>
            </a:extLst>
          </p:cNvPr>
          <p:cNvSpPr txBox="1"/>
          <p:nvPr/>
        </p:nvSpPr>
        <p:spPr>
          <a:xfrm>
            <a:off x="147330" y="1237245"/>
            <a:ext cx="69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Born, raised, lived, studied, worked in Hyderabad, INDIA.</a:t>
            </a:r>
          </a:p>
        </p:txBody>
      </p:sp>
      <p:pic>
        <p:nvPicPr>
          <p:cNvPr id="10" name="Picture 9" descr="A large building with towers and towers and a city in the background&#10;&#10;Description automatically generated">
            <a:extLst>
              <a:ext uri="{FF2B5EF4-FFF2-40B4-BE49-F238E27FC236}">
                <a16:creationId xmlns:a16="http://schemas.microsoft.com/office/drawing/2014/main" id="{2E120DAB-248A-C188-E571-30C7FE2E4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30" y="2316183"/>
            <a:ext cx="5761101" cy="4439777"/>
          </a:xfrm>
          <a:prstGeom prst="snip1Rect">
            <a:avLst>
              <a:gd name="adj" fmla="val 377"/>
            </a:avLst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0CBE6-BEDE-C8D0-89F9-FEE38163C494}"/>
              </a:ext>
            </a:extLst>
          </p:cNvPr>
          <p:cNvSpPr txBox="1"/>
          <p:nvPr/>
        </p:nvSpPr>
        <p:spPr>
          <a:xfrm>
            <a:off x="267287" y="1732533"/>
            <a:ext cx="286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“where it all began.” #HOME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6CC19-A9C6-255D-A9BB-A1542C2CADE3}"/>
              </a:ext>
            </a:extLst>
          </p:cNvPr>
          <p:cNvSpPr txBox="1"/>
          <p:nvPr/>
        </p:nvSpPr>
        <p:spPr>
          <a:xfrm>
            <a:off x="6358372" y="1235881"/>
            <a:ext cx="7047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Moved to USA, Detroit – Master’s, new beginnings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80569-65FB-43C7-6029-90DDBEA2CE25}"/>
              </a:ext>
            </a:extLst>
          </p:cNvPr>
          <p:cNvSpPr txBox="1"/>
          <p:nvPr/>
        </p:nvSpPr>
        <p:spPr>
          <a:xfrm>
            <a:off x="6567400" y="1722471"/>
            <a:ext cx="707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“Where it’s all coming together” #Second home</a:t>
            </a:r>
            <a:endParaRPr lang="en-US" dirty="0"/>
          </a:p>
        </p:txBody>
      </p:sp>
      <p:pic>
        <p:nvPicPr>
          <p:cNvPr id="14" name="Picture 13" descr="A statue of a person holding a light bulb&#10;&#10;Description automatically generated">
            <a:extLst>
              <a:ext uri="{FF2B5EF4-FFF2-40B4-BE49-F238E27FC236}">
                <a16:creationId xmlns:a16="http://schemas.microsoft.com/office/drawing/2014/main" id="{FB9489B5-E4B3-16A2-B655-3B8BA123F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327764"/>
            <a:ext cx="5948670" cy="44397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C896EDD-777E-F461-D083-702B63CB4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9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0115A-B709-043E-1904-C3AAE3590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764" y="565688"/>
            <a:ext cx="9260628" cy="633720"/>
          </a:xfrm>
        </p:spPr>
        <p:txBody>
          <a:bodyPr>
            <a:normAutofit/>
          </a:bodyPr>
          <a:lstStyle/>
          <a:p>
            <a:r>
              <a:rPr lang="en-US" sz="2200" dirty="0"/>
              <a:t>“</a:t>
            </a:r>
            <a:r>
              <a:rPr lang="en-US" sz="1400" dirty="0"/>
              <a:t>don’t just analyze — I dive deep, fly high, and jump into every challenge</a:t>
            </a:r>
            <a:r>
              <a:rPr lang="en-US" sz="2200" dirty="0"/>
              <a:t>.”</a:t>
            </a:r>
          </a:p>
        </p:txBody>
      </p:sp>
      <p:pic>
        <p:nvPicPr>
          <p:cNvPr id="10" name="WhatsApp Video 2025-07-23 at 4.40.47 PM">
            <a:hlinkClick r:id="" action="ppaction://media"/>
            <a:extLst>
              <a:ext uri="{FF2B5EF4-FFF2-40B4-BE49-F238E27FC236}">
                <a16:creationId xmlns:a16="http://schemas.microsoft.com/office/drawing/2014/main" id="{478A920D-1990-522C-BC18-67BC8F148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403" y="2710662"/>
            <a:ext cx="3642679" cy="2674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991077-6A85-F2CE-8B14-928C0A1C6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614" y="1673899"/>
            <a:ext cx="3481917" cy="2770450"/>
          </a:xfrm>
          <a:prstGeom prst="rect">
            <a:avLst/>
          </a:prstGeom>
        </p:spPr>
      </p:pic>
      <p:pic>
        <p:nvPicPr>
          <p:cNvPr id="13" name="WhatsApp Video 2025-07-23 at 4.36.01 PM">
            <a:hlinkClick r:id="" action="ppaction://media"/>
            <a:extLst>
              <a:ext uri="{FF2B5EF4-FFF2-40B4-BE49-F238E27FC236}">
                <a16:creationId xmlns:a16="http://schemas.microsoft.com/office/drawing/2014/main" id="{07A357A5-8968-4AA2-821C-85D853A9CE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6063" y="2710662"/>
            <a:ext cx="4211615" cy="267462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E96879-4D83-567D-248B-3047402F2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65DD5-118B-2A0A-5037-B963F5BD1D75}"/>
              </a:ext>
            </a:extLst>
          </p:cNvPr>
          <p:cNvSpPr txBox="1"/>
          <p:nvPr/>
        </p:nvSpPr>
        <p:spPr>
          <a:xfrm>
            <a:off x="5929460" y="5279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6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1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0115A-B709-043E-1904-C3AAE3590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ture" panose="020B0804020202020204" pitchFamily="34" charset="0"/>
                <a:ea typeface="+mn-ea"/>
                <a:cs typeface="+mn-cs"/>
              </a:rPr>
              <a:t>Work Experience</a:t>
            </a: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D7E759-B72E-3524-F77F-60D12D6C8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2224" y="1838121"/>
            <a:ext cx="5212480" cy="37853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919228-1717-80F8-7BF7-ABDBD38D6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343428">
            <a:off x="2334030" y="9323415"/>
            <a:ext cx="1257300" cy="12477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83DB3A-BD11-753B-F2F3-32FF639C9F26}"/>
              </a:ext>
            </a:extLst>
          </p:cNvPr>
          <p:cNvCxnSpPr>
            <a:cxnSpLocks/>
          </p:cNvCxnSpPr>
          <p:nvPr/>
        </p:nvCxnSpPr>
        <p:spPr>
          <a:xfrm flipV="1">
            <a:off x="0" y="1126480"/>
            <a:ext cx="12192000" cy="756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mechanical arm holding a hard drive&#10;&#10;Description automatically generated">
            <a:extLst>
              <a:ext uri="{FF2B5EF4-FFF2-40B4-BE49-F238E27FC236}">
                <a16:creationId xmlns:a16="http://schemas.microsoft.com/office/drawing/2014/main" id="{CA78E2AA-4ADC-357D-758C-843B6F243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91" y="1395165"/>
            <a:ext cx="3453170" cy="5376125"/>
          </a:xfrm>
          <a:prstGeom prst="rect">
            <a:avLst/>
          </a:prstGeom>
        </p:spPr>
      </p:pic>
      <p:pic>
        <p:nvPicPr>
          <p:cNvPr id="9" name="Picture 8" descr="A hand holding a phone with graphs on it&#10;&#10;Description automatically generated">
            <a:extLst>
              <a:ext uri="{FF2B5EF4-FFF2-40B4-BE49-F238E27FC236}">
                <a16:creationId xmlns:a16="http://schemas.microsoft.com/office/drawing/2014/main" id="{E0300608-1776-DAE2-2CD0-CC6FC1949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7977" y="1395165"/>
            <a:ext cx="3576305" cy="534343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117506-91D8-98BC-0C4A-FB24E3CCF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E4D9CB00-536C-38D3-CDB0-E7A8FD491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008" y="1395165"/>
            <a:ext cx="3494321" cy="53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0115A-B709-043E-1904-C3AAE3590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659" y="453257"/>
            <a:ext cx="9126537" cy="984250"/>
          </a:xfrm>
        </p:spPr>
        <p:txBody>
          <a:bodyPr/>
          <a:lstStyle/>
          <a:p>
            <a:r>
              <a:rPr lang="en-US" dirty="0"/>
              <a:t>Internship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ABB5D-9C25-EF02-4696-C76F8C8C8D20}"/>
              </a:ext>
            </a:extLst>
          </p:cNvPr>
          <p:cNvSpPr txBox="1"/>
          <p:nvPr/>
        </p:nvSpPr>
        <p:spPr>
          <a:xfrm>
            <a:off x="5601083" y="1437507"/>
            <a:ext cx="64437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Did You Spend Your Summer?</a:t>
            </a:r>
          </a:p>
          <a:p>
            <a:r>
              <a:rPr lang="en-US" b="1" dirty="0"/>
              <a:t>Learning the </a:t>
            </a:r>
            <a:r>
              <a:rPr lang="en-US" b="1" dirty="0" err="1"/>
              <a:t>Gentherm</a:t>
            </a:r>
            <a:r>
              <a:rPr lang="en-US" b="1" dirty="0"/>
              <a:t> Way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Explored </a:t>
            </a:r>
            <a:r>
              <a:rPr lang="en-US" dirty="0" err="1"/>
              <a:t>Gentherm’s</a:t>
            </a:r>
            <a:r>
              <a:rPr lang="en-US" dirty="0"/>
              <a:t> business strategy and its impact on the automotive industry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Understood how </a:t>
            </a:r>
            <a:r>
              <a:rPr lang="en-US" dirty="0" err="1"/>
              <a:t>Gentherm’s</a:t>
            </a:r>
            <a:r>
              <a:rPr lang="en-US" dirty="0"/>
              <a:t> business and IT work together to deliver in the automotive space</a:t>
            </a:r>
          </a:p>
          <a:p>
            <a:endParaRPr lang="en-US" dirty="0"/>
          </a:p>
          <a:p>
            <a:r>
              <a:rPr lang="en-US" b="1" dirty="0"/>
              <a:t>1:1 Mentorship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Grew through weekly mentor check-ins -</a:t>
            </a:r>
          </a:p>
          <a:p>
            <a:r>
              <a:rPr lang="en-US" dirty="0"/>
              <a:t>      focused on technical skills, feedback, and career development</a:t>
            </a:r>
          </a:p>
          <a:p>
            <a:endParaRPr lang="en-US" dirty="0"/>
          </a:p>
          <a:p>
            <a:r>
              <a:rPr lang="en-US" b="1" dirty="0"/>
              <a:t>Intern Networking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Built connections with interns across departments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Highlight:</a:t>
            </a:r>
            <a:r>
              <a:rPr lang="en-US" dirty="0"/>
              <a:t> Participated in the </a:t>
            </a:r>
            <a:r>
              <a:rPr lang="en-US" b="1" dirty="0"/>
              <a:t>Gallup River Clean-Up</a:t>
            </a:r>
            <a:r>
              <a:rPr lang="en-US" dirty="0"/>
              <a:t> -</a:t>
            </a:r>
          </a:p>
          <a:p>
            <a:r>
              <a:rPr lang="en-US" dirty="0"/>
              <a:t>                        and won the challenge with my teammate!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6F0818A-CF22-87F3-E5A9-3E5C49CF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F4755-5BC2-422F-B0DC-399EFDCD457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A39426-E7A6-A3BB-BBCD-8510C8FC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6" y="1057813"/>
            <a:ext cx="4416590" cy="2711932"/>
          </a:xfrm>
          <a:prstGeom prst="rect">
            <a:avLst/>
          </a:prstGeom>
        </p:spPr>
      </p:pic>
      <p:pic>
        <p:nvPicPr>
          <p:cNvPr id="19" name="Picture 18" descr="A group of people standing on a dock with paddles&#10;&#10;Description automatically generated">
            <a:extLst>
              <a:ext uri="{FF2B5EF4-FFF2-40B4-BE49-F238E27FC236}">
                <a16:creationId xmlns:a16="http://schemas.microsoft.com/office/drawing/2014/main" id="{D11AB6F4-471F-BB8A-51D3-40A6C3A0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6" y="3983421"/>
            <a:ext cx="4416590" cy="26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extBox 14">
            <a:extLst>
              <a:ext uri="{FF2B5EF4-FFF2-40B4-BE49-F238E27FC236}">
                <a16:creationId xmlns:a16="http://schemas.microsoft.com/office/drawing/2014/main" id="{87EB983D-2B7C-B802-D9E8-060A1F626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067011"/>
              </p:ext>
            </p:extLst>
          </p:nvPr>
        </p:nvGraphicFramePr>
        <p:xfrm>
          <a:off x="217338" y="677476"/>
          <a:ext cx="5889171" cy="6191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2E4D66-3CC8-AF04-850F-5B72D803B61A}"/>
              </a:ext>
            </a:extLst>
          </p:cNvPr>
          <p:cNvSpPr txBox="1"/>
          <p:nvPr/>
        </p:nvSpPr>
        <p:spPr>
          <a:xfrm>
            <a:off x="6890281" y="5856139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“If it happened to them, it can happen to anyone.”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45880-DDBD-3D8F-2ABC-BAEB758362A3}"/>
              </a:ext>
            </a:extLst>
          </p:cNvPr>
          <p:cNvSpPr txBox="1"/>
          <p:nvPr/>
        </p:nvSpPr>
        <p:spPr>
          <a:xfrm>
            <a:off x="6792310" y="1022881"/>
            <a:ext cx="520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 the last 5 years, </a:t>
            </a:r>
            <a:r>
              <a:rPr lang="en-US" b="1" dirty="0"/>
              <a:t>over 50 major companies</a:t>
            </a:r>
            <a:r>
              <a:rPr lang="en-US" dirty="0"/>
              <a:t> have filed for bankruptcy, lost millions, or shut down </a:t>
            </a:r>
            <a:r>
              <a:rPr lang="en-US" b="1" dirty="0"/>
              <a:t>due to cyberattacks</a:t>
            </a:r>
            <a:r>
              <a:rPr lang="en-US" dirty="0"/>
              <a:t>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CFD69-966D-DE8D-3D03-C35A971C9FCE}"/>
              </a:ext>
            </a:extLst>
          </p:cNvPr>
          <p:cNvSpPr txBox="1"/>
          <p:nvPr/>
        </p:nvSpPr>
        <p:spPr>
          <a:xfrm>
            <a:off x="440495" y="838215"/>
            <a:ext cx="54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Department. Every Device. Every Risk.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6E527-91A3-458D-D719-A1F4346F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110" y="6366860"/>
            <a:ext cx="2743200" cy="365125"/>
          </a:xfrm>
        </p:spPr>
        <p:txBody>
          <a:bodyPr/>
          <a:lstStyle/>
          <a:p>
            <a:fld id="{6B8111C2-72E3-481D-A150-8027CA739BC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6632CF5F-CC88-74B8-24FC-6C2876EF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279177" y="460201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D7ACBC-162D-4DBB-EB98-925171BAD6A4}"/>
              </a:ext>
            </a:extLst>
          </p:cNvPr>
          <p:cNvSpPr/>
          <p:nvPr/>
        </p:nvSpPr>
        <p:spPr>
          <a:xfrm>
            <a:off x="10510" y="10509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6F47A-330B-AC1D-92C9-7F65D0B1FE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824" r="-1481" b="14808"/>
          <a:stretch/>
        </p:blipFill>
        <p:spPr>
          <a:xfrm>
            <a:off x="6607254" y="2486556"/>
            <a:ext cx="5595256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night, street, city, light&#10;&#10;Description automatically generated">
            <a:extLst>
              <a:ext uri="{FF2B5EF4-FFF2-40B4-BE49-F238E27FC236}">
                <a16:creationId xmlns:a16="http://schemas.microsoft.com/office/drawing/2014/main" id="{3C11F48A-49A2-68F0-CB6A-EAE167494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8" r="40945"/>
          <a:stretch/>
        </p:blipFill>
        <p:spPr>
          <a:xfrm>
            <a:off x="8424301" y="2771044"/>
            <a:ext cx="805669" cy="2756763"/>
          </a:xfrm>
          <a:prstGeom prst="roundRect">
            <a:avLst>
              <a:gd name="adj" fmla="val 21711"/>
            </a:avLst>
          </a:prstGeom>
        </p:spPr>
      </p:pic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62028" y="2771044"/>
            <a:ext cx="805665" cy="2756763"/>
          </a:xfrm>
          <a:prstGeom prst="roundRect">
            <a:avLst>
              <a:gd name="adj" fmla="val 23603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3078096" y="613828"/>
            <a:ext cx="6035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Provicali" panose="02000500000000000000" pitchFamily="2" charset="0"/>
              </a:rPr>
              <a:t>IT Security Project Overview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vicali" panose="02000500000000000000" pitchFamily="2" charset="0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F43E6-8CAC-B5C7-EB2D-1ECA4F23C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4077739" y="2272646"/>
            <a:ext cx="1095843" cy="3764345"/>
          </a:xfrm>
          <a:prstGeom prst="roundRect">
            <a:avLst>
              <a:gd name="adj" fmla="val 21534"/>
            </a:avLst>
          </a:prstGeom>
        </p:spPr>
      </p:pic>
      <p:pic>
        <p:nvPicPr>
          <p:cNvPr id="31" name="Picture 30" descr="A truck parked in a field&#10;&#10;Description automatically generated with low confidence">
            <a:extLst>
              <a:ext uri="{FF2B5EF4-FFF2-40B4-BE49-F238E27FC236}">
                <a16:creationId xmlns:a16="http://schemas.microsoft.com/office/drawing/2014/main" id="{DF628DE6-5494-B081-4FF5-D814DC517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0" t="9928" r="32358" b="13786"/>
          <a:stretch/>
        </p:blipFill>
        <p:spPr>
          <a:xfrm>
            <a:off x="7069645" y="2272646"/>
            <a:ext cx="1095844" cy="3764346"/>
          </a:xfrm>
          <a:prstGeom prst="roundRect">
            <a:avLst>
              <a:gd name="adj" fmla="val 22230"/>
            </a:avLst>
          </a:prstGeom>
        </p:spPr>
      </p:pic>
      <p:pic>
        <p:nvPicPr>
          <p:cNvPr id="11" name="Picture 10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B59E208F-D946-1E17-D239-ED6FB18AE1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5" r="44000"/>
          <a:stretch/>
        </p:blipFill>
        <p:spPr>
          <a:xfrm>
            <a:off x="5381169" y="1699292"/>
            <a:ext cx="1429664" cy="4911058"/>
          </a:xfrm>
          <a:prstGeom prst="roundRect">
            <a:avLst>
              <a:gd name="adj" fmla="val 20514"/>
            </a:avLst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0880-30E8-83F7-C4EB-1C96FFD6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80F057CE-18D8-965B-228C-E1140370C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426322" y="187458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9B58ED-18C2-401D-D535-47C27D511EB7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8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E376C1-040B-29F6-6018-F860412F9690}"/>
              </a:ext>
            </a:extLst>
          </p:cNvPr>
          <p:cNvSpPr txBox="1"/>
          <p:nvPr/>
        </p:nvSpPr>
        <p:spPr>
          <a:xfrm>
            <a:off x="5099498" y="172350"/>
            <a:ext cx="2058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vicali" panose="02000500000000000000" pitchFamily="2" charset="0"/>
                <a:ea typeface="+mn-ea"/>
                <a:cs typeface="+mn-cs"/>
              </a:rPr>
              <a:t>Problem </a:t>
            </a:r>
          </a:p>
        </p:txBody>
      </p:sp>
      <p:pic>
        <p:nvPicPr>
          <p:cNvPr id="29" name="Picture 28" descr="A picture containing snow, nature, water, outdoor&#10;&#10;Description automatically generated">
            <a:extLst>
              <a:ext uri="{FF2B5EF4-FFF2-40B4-BE49-F238E27FC236}">
                <a16:creationId xmlns:a16="http://schemas.microsoft.com/office/drawing/2014/main" id="{CA1FA284-975D-B55E-DD1F-2DB6A8385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r="34502" b="15151"/>
          <a:stretch/>
        </p:blipFill>
        <p:spPr>
          <a:xfrm>
            <a:off x="299950" y="2249482"/>
            <a:ext cx="897478" cy="3676502"/>
          </a:xfrm>
          <a:prstGeom prst="roundRect">
            <a:avLst>
              <a:gd name="adj" fmla="val 23603"/>
            </a:avLst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7F11A-6270-DE9A-6240-99300F29625B}"/>
              </a:ext>
            </a:extLst>
          </p:cNvPr>
          <p:cNvSpPr/>
          <p:nvPr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rgbClr val="4F1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nature, silhouette, sunset, night sky&#10;&#10;Description automatically generated">
            <a:extLst>
              <a:ext uri="{FF2B5EF4-FFF2-40B4-BE49-F238E27FC236}">
                <a16:creationId xmlns:a16="http://schemas.microsoft.com/office/drawing/2014/main" id="{9012E03F-8C95-B233-A10C-A5F54A988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845" r="9912" b="7456"/>
          <a:stretch/>
        </p:blipFill>
        <p:spPr>
          <a:xfrm>
            <a:off x="1595079" y="796153"/>
            <a:ext cx="9282362" cy="5678219"/>
          </a:xfrm>
          <a:prstGeom prst="roundRect">
            <a:avLst>
              <a:gd name="adj" fmla="val 7067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E5E1A-D043-E61C-E36A-4A5EBF618E0F}"/>
              </a:ext>
            </a:extLst>
          </p:cNvPr>
          <p:cNvSpPr txBox="1"/>
          <p:nvPr/>
        </p:nvSpPr>
        <p:spPr>
          <a:xfrm>
            <a:off x="2175641" y="1729592"/>
            <a:ext cx="831368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Challenge:</a:t>
            </a:r>
          </a:p>
          <a:p>
            <a:r>
              <a:rPr lang="en-US" b="1" dirty="0">
                <a:solidFill>
                  <a:schemeClr val="bg1"/>
                </a:solidFill>
              </a:rPr>
              <a:t>Our security team protects the organization’s data and infrastructure using a suite of security inventory tools designed to track, monitor, and review assets.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Problem Statement:</a:t>
            </a:r>
          </a:p>
          <a:p>
            <a:r>
              <a:rPr lang="en-US" b="1" dirty="0">
                <a:solidFill>
                  <a:schemeClr val="bg1"/>
                </a:solidFill>
              </a:rPr>
              <a:t>Each security inventory tool uses its own logic and structure, with different ways of tracking and securing assets.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This led to inconsistent metadata, duplicate entries, and visibility gaps.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Question:</a:t>
            </a:r>
          </a:p>
          <a:p>
            <a:r>
              <a:rPr lang="en-US" b="1" dirty="0">
                <a:solidFill>
                  <a:schemeClr val="bg1"/>
                </a:solidFill>
              </a:rPr>
              <a:t>How can we help the security team detect visibility gaps instantly using automation and scalable insights?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47FCE-CABF-F85B-059E-788A143E2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20376" r="59059" b="12240"/>
          <a:stretch/>
        </p:blipFill>
        <p:spPr>
          <a:xfrm>
            <a:off x="11139988" y="2154621"/>
            <a:ext cx="752062" cy="3899338"/>
          </a:xfrm>
          <a:prstGeom prst="roundRect">
            <a:avLst>
              <a:gd name="adj" fmla="val 21534"/>
            </a:avLst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1D444C-39D9-0E63-B811-5565452F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2" descr="Meddax Medical will be distributing Gentherm Medical patient ...">
            <a:extLst>
              <a:ext uri="{FF2B5EF4-FFF2-40B4-BE49-F238E27FC236}">
                <a16:creationId xmlns:a16="http://schemas.microsoft.com/office/drawing/2014/main" id="{A87B1A07-E739-2DAF-6400-9CED2C25C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2" b="26796"/>
          <a:stretch/>
        </p:blipFill>
        <p:spPr bwMode="auto">
          <a:xfrm>
            <a:off x="10397887" y="170443"/>
            <a:ext cx="1494163" cy="4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3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17213</TotalTime>
  <Words>1145</Words>
  <Application>Microsoft Macintosh PowerPoint</Application>
  <PresentationFormat>Widescreen</PresentationFormat>
  <Paragraphs>357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Agency FB</vt:lpstr>
      <vt:lpstr>AKIRAEXPANDED-SUPERBOLD</vt:lpstr>
      <vt:lpstr>Aptos</vt:lpstr>
      <vt:lpstr>Aptos Display</vt:lpstr>
      <vt:lpstr>Arial</vt:lpstr>
      <vt:lpstr>Arial Rounded MT Bold</vt:lpstr>
      <vt:lpstr>Calibri</vt:lpstr>
      <vt:lpstr>Calibri Light</vt:lpstr>
      <vt:lpstr>Couture</vt:lpstr>
      <vt:lpstr>General Sans</vt:lpstr>
      <vt:lpstr>General Sans Semibold</vt:lpstr>
      <vt:lpstr>Helvetica</vt:lpstr>
      <vt:lpstr>HelveticaNeueLT Pro 55 Roman</vt:lpstr>
      <vt:lpstr>Provicali</vt:lpstr>
      <vt:lpstr>Wingdings</vt:lpstr>
      <vt:lpstr>Office Theme</vt:lpstr>
      <vt:lpstr>1_Office Theme</vt:lpstr>
      <vt:lpstr>2_Office Theme</vt:lpstr>
      <vt:lpstr>4_Office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Harshavardhan Aitha</dc:creator>
  <cp:lastModifiedBy>Harshavardhan Aitha</cp:lastModifiedBy>
  <cp:revision>25</cp:revision>
  <dcterms:created xsi:type="dcterms:W3CDTF">2025-05-21T15:33:49Z</dcterms:created>
  <dcterms:modified xsi:type="dcterms:W3CDTF">2025-09-30T01:25:26Z</dcterms:modified>
</cp:coreProperties>
</file>